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75"/>
  </p:notesMasterIdLst>
  <p:handoutMasterIdLst>
    <p:handoutMasterId r:id="rId76"/>
  </p:handoutMasterIdLst>
  <p:sldIdLst>
    <p:sldId id="603" r:id="rId8"/>
    <p:sldId id="2340" r:id="rId9"/>
    <p:sldId id="739" r:id="rId10"/>
    <p:sldId id="2607" r:id="rId11"/>
    <p:sldId id="2397" r:id="rId12"/>
    <p:sldId id="2608" r:id="rId13"/>
    <p:sldId id="2609" r:id="rId14"/>
    <p:sldId id="2610" r:id="rId15"/>
    <p:sldId id="2561" r:id="rId16"/>
    <p:sldId id="2556" r:id="rId17"/>
    <p:sldId id="2557" r:id="rId18"/>
    <p:sldId id="2558" r:id="rId19"/>
    <p:sldId id="2562" r:id="rId20"/>
    <p:sldId id="2560" r:id="rId21"/>
    <p:sldId id="2505" r:id="rId22"/>
    <p:sldId id="2553" r:id="rId23"/>
    <p:sldId id="2566" r:id="rId24"/>
    <p:sldId id="2567" r:id="rId25"/>
    <p:sldId id="2568" r:id="rId26"/>
    <p:sldId id="2569" r:id="rId27"/>
    <p:sldId id="2570" r:id="rId28"/>
    <p:sldId id="2571" r:id="rId29"/>
    <p:sldId id="2572" r:id="rId30"/>
    <p:sldId id="2573" r:id="rId31"/>
    <p:sldId id="2574" r:id="rId32"/>
    <p:sldId id="2575" r:id="rId33"/>
    <p:sldId id="2564" r:id="rId34"/>
    <p:sldId id="2563" r:id="rId35"/>
    <p:sldId id="2495" r:id="rId36"/>
    <p:sldId id="2551" r:id="rId37"/>
    <p:sldId id="2576" r:id="rId38"/>
    <p:sldId id="2582" r:id="rId39"/>
    <p:sldId id="2583" r:id="rId40"/>
    <p:sldId id="2581" r:id="rId41"/>
    <p:sldId id="2579" r:id="rId42"/>
    <p:sldId id="2580" r:id="rId43"/>
    <p:sldId id="2603" r:id="rId44"/>
    <p:sldId id="2577" r:id="rId45"/>
    <p:sldId id="2578" r:id="rId46"/>
    <p:sldId id="2585" r:id="rId47"/>
    <p:sldId id="2586" r:id="rId48"/>
    <p:sldId id="2587" r:id="rId49"/>
    <p:sldId id="2588" r:id="rId50"/>
    <p:sldId id="2590" r:id="rId51"/>
    <p:sldId id="2589" r:id="rId52"/>
    <p:sldId id="2591" r:id="rId53"/>
    <p:sldId id="2592" r:id="rId54"/>
    <p:sldId id="2593" r:id="rId55"/>
    <p:sldId id="2595" r:id="rId56"/>
    <p:sldId id="2594" r:id="rId57"/>
    <p:sldId id="2554" r:id="rId58"/>
    <p:sldId id="2504" r:id="rId59"/>
    <p:sldId id="2597" r:id="rId60"/>
    <p:sldId id="2604" r:id="rId61"/>
    <p:sldId id="2605" r:id="rId62"/>
    <p:sldId id="2473" r:id="rId63"/>
    <p:sldId id="2555" r:id="rId64"/>
    <p:sldId id="2600" r:id="rId65"/>
    <p:sldId id="2601" r:id="rId66"/>
    <p:sldId id="2508" r:id="rId67"/>
    <p:sldId id="2507" r:id="rId68"/>
    <p:sldId id="2483" r:id="rId69"/>
    <p:sldId id="2606" r:id="rId70"/>
    <p:sldId id="2611" r:id="rId71"/>
    <p:sldId id="2493" r:id="rId72"/>
    <p:sldId id="2612" r:id="rId73"/>
    <p:sldId id="582" r:id="rId7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0096FF"/>
    <a:srgbClr val="1D1D1A"/>
    <a:srgbClr val="F2F2F2"/>
    <a:srgbClr val="4F81BD"/>
    <a:srgbClr val="E2F9D0"/>
    <a:srgbClr val="221815"/>
    <a:srgbClr val="91A2BF"/>
    <a:srgbClr val="66BA36"/>
    <a:srgbClr val="59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9" autoAdjust="0"/>
    <p:restoredTop sz="96291" autoAdjust="0"/>
  </p:normalViewPr>
  <p:slideViewPr>
    <p:cSldViewPr snapToGrid="0" snapToObjects="1">
      <p:cViewPr varScale="1">
        <p:scale>
          <a:sx n="122" d="100"/>
          <a:sy n="122" d="100"/>
        </p:scale>
        <p:origin x="23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2/29/24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2880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1749146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image" Target="../media/image10.jpe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4.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2024/2/29</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79"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0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3310400-FC7E-A349-8FE5-569EB22F8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大模型算法</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tx2"/>
                </a:solidFill>
                <a:latin typeface="Futura Medium" panose="020B0602020204020303" pitchFamily="34" charset="-79"/>
                <a:ea typeface="+mj-ea"/>
                <a:cs typeface="Futura Medium" panose="020B0602020204020303" pitchFamily="34" charset="-79"/>
              </a:rPr>
              <a:t>Transformer</a:t>
            </a:r>
            <a:r>
              <a:rPr lang="zh-CN" altLang="en-US" sz="9600" kern="0" dirty="0">
                <a:solidFill>
                  <a:schemeClr val="tx2"/>
                </a:solidFill>
                <a:latin typeface="Futura Medium" panose="020B0602020204020303" pitchFamily="34" charset="-79"/>
                <a:ea typeface="+mj-ea"/>
                <a:cs typeface="Futura Medium" panose="020B0602020204020303" pitchFamily="34" charset="-79"/>
              </a:rPr>
              <a:t> 介绍</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10290C-955F-2640-B539-7F5E05542578}"/>
              </a:ext>
            </a:extLst>
          </p:cNvPr>
          <p:cNvSpPr>
            <a:spLocks noGrp="1"/>
          </p:cNvSpPr>
          <p:nvPr>
            <p:ph type="title"/>
          </p:nvPr>
        </p:nvSpPr>
        <p:spPr/>
        <p:txBody>
          <a:bodyPr/>
          <a:lstStyle/>
          <a:p>
            <a:r>
              <a:rPr lang="en-US" altLang="zh-CN" dirty="0"/>
              <a:t>Problems with RNNs = Motivation for Transformers</a:t>
            </a:r>
            <a:endParaRPr lang="zh-CN" altLang="en-US" dirty="0"/>
          </a:p>
        </p:txBody>
      </p:sp>
      <p:sp>
        <p:nvSpPr>
          <p:cNvPr id="4" name="内容占位符 3">
            <a:extLst>
              <a:ext uri="{FF2B5EF4-FFF2-40B4-BE49-F238E27FC236}">
                <a16:creationId xmlns:a16="http://schemas.microsoft.com/office/drawing/2014/main" id="{BB2E5EFE-123C-2D47-BCE0-29AA97B4A775}"/>
              </a:ext>
            </a:extLst>
          </p:cNvPr>
          <p:cNvSpPr>
            <a:spLocks noGrp="1"/>
          </p:cNvSpPr>
          <p:nvPr>
            <p:ph sz="half" idx="1"/>
          </p:nvPr>
        </p:nvSpPr>
        <p:spPr>
          <a:xfrm>
            <a:off x="623635" y="1360170"/>
            <a:ext cx="10963473" cy="1130782"/>
          </a:xfrm>
        </p:spPr>
        <p:txBody>
          <a:bodyPr/>
          <a:lstStyle/>
          <a:p>
            <a:r>
              <a:rPr lang="en-US" altLang="zh-CN" dirty="0"/>
              <a:t>RNN</a:t>
            </a:r>
            <a:r>
              <a:rPr lang="zh-CN" altLang="en-US" dirty="0"/>
              <a:t>循环神经网络是一个按时间序列的前馈神经网络模型，经过训练后可以处理顺序数据输入并将其转换为特定的顺序数据输出。</a:t>
            </a:r>
          </a:p>
        </p:txBody>
      </p:sp>
      <p:pic>
        <p:nvPicPr>
          <p:cNvPr id="2" name="图片 1">
            <a:extLst>
              <a:ext uri="{FF2B5EF4-FFF2-40B4-BE49-F238E27FC236}">
                <a16:creationId xmlns:a16="http://schemas.microsoft.com/office/drawing/2014/main" id="{78444293-1AA0-E442-B6E4-14D9F79DE654}"/>
              </a:ext>
            </a:extLst>
          </p:cNvPr>
          <p:cNvPicPr>
            <a:picLocks noChangeAspect="1"/>
          </p:cNvPicPr>
          <p:nvPr/>
        </p:nvPicPr>
        <p:blipFill>
          <a:blip r:embed="rId2"/>
          <a:stretch>
            <a:fillRect/>
          </a:stretch>
        </p:blipFill>
        <p:spPr>
          <a:xfrm>
            <a:off x="828551" y="2839984"/>
            <a:ext cx="10539659" cy="2770678"/>
          </a:xfrm>
          <a:prstGeom prst="rect">
            <a:avLst/>
          </a:prstGeom>
        </p:spPr>
      </p:pic>
    </p:spTree>
    <p:extLst>
      <p:ext uri="{BB962C8B-B14F-4D97-AF65-F5344CB8AC3E}">
        <p14:creationId xmlns:p14="http://schemas.microsoft.com/office/powerpoint/2010/main" val="4132375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3277CB-D8E6-9743-A3E0-83FEA920403D}"/>
              </a:ext>
            </a:extLst>
          </p:cNvPr>
          <p:cNvSpPr>
            <a:spLocks noGrp="1"/>
          </p:cNvSpPr>
          <p:nvPr>
            <p:ph type="title"/>
          </p:nvPr>
        </p:nvSpPr>
        <p:spPr/>
        <p:txBody>
          <a:bodyPr/>
          <a:lstStyle/>
          <a:p>
            <a:r>
              <a:rPr lang="en-US" altLang="zh-CN" dirty="0"/>
              <a:t>RNN</a:t>
            </a:r>
            <a:r>
              <a:rPr lang="zh-CN" altLang="en-US" dirty="0"/>
              <a:t> </a:t>
            </a:r>
            <a:r>
              <a:rPr lang="en-US" altLang="zh-CN" dirty="0"/>
              <a:t>has</a:t>
            </a:r>
            <a:r>
              <a:rPr lang="zh-CN" altLang="en-US" dirty="0"/>
              <a:t> </a:t>
            </a:r>
            <a:r>
              <a:rPr lang="en-US" altLang="zh-CN" dirty="0"/>
              <a:t>three</a:t>
            </a:r>
            <a:r>
              <a:rPr lang="zh-CN" altLang="en-US" dirty="0"/>
              <a:t> </a:t>
            </a:r>
            <a:r>
              <a:rPr lang="en-US" altLang="zh-CN" dirty="0"/>
              <a:t>major</a:t>
            </a:r>
            <a:r>
              <a:rPr lang="zh-CN" altLang="en-US" dirty="0"/>
              <a:t> </a:t>
            </a:r>
            <a:r>
              <a:rPr lang="en-US" altLang="zh-CN" dirty="0"/>
              <a:t>disadvantages</a:t>
            </a:r>
            <a:endParaRPr lang="zh-CN" altLang="en-US" dirty="0"/>
          </a:p>
        </p:txBody>
      </p:sp>
      <p:grpSp>
        <p:nvGrpSpPr>
          <p:cNvPr id="14" name="组合 13">
            <a:extLst>
              <a:ext uri="{FF2B5EF4-FFF2-40B4-BE49-F238E27FC236}">
                <a16:creationId xmlns:a16="http://schemas.microsoft.com/office/drawing/2014/main" id="{17B4F14F-0A52-8C42-853E-7A7E7AFC4409}"/>
              </a:ext>
            </a:extLst>
          </p:cNvPr>
          <p:cNvGrpSpPr/>
          <p:nvPr/>
        </p:nvGrpSpPr>
        <p:grpSpPr>
          <a:xfrm>
            <a:off x="539552" y="2550498"/>
            <a:ext cx="3574738" cy="2437123"/>
            <a:chOff x="1025979" y="2371002"/>
            <a:chExt cx="4293476" cy="2927132"/>
          </a:xfrm>
        </p:grpSpPr>
        <p:sp>
          <p:nvSpPr>
            <p:cNvPr id="10" name="圆角矩形 9">
              <a:extLst>
                <a:ext uri="{FF2B5EF4-FFF2-40B4-BE49-F238E27FC236}">
                  <a16:creationId xmlns:a16="http://schemas.microsoft.com/office/drawing/2014/main" id="{00F26A31-20A1-8E43-9616-E9768C06953B}"/>
                </a:ext>
              </a:extLst>
            </p:cNvPr>
            <p:cNvSpPr/>
            <p:nvPr/>
          </p:nvSpPr>
          <p:spPr>
            <a:xfrm>
              <a:off x="1025979" y="2371002"/>
              <a:ext cx="3972910"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8" name="圆角矩形 7">
              <a:extLst>
                <a:ext uri="{FF2B5EF4-FFF2-40B4-BE49-F238E27FC236}">
                  <a16:creationId xmlns:a16="http://schemas.microsoft.com/office/drawing/2014/main" id="{F515C3EB-1D05-4148-AF64-F6C4470F74C0}"/>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chemeClr val="tx1"/>
                  </a:solidFill>
                  <a:latin typeface="Gill Sans MT" panose="020B0502020104020203" pitchFamily="34" charset="0"/>
                  <a:ea typeface="+mj-ea"/>
                </a:rPr>
                <a:t>Slow</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to</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Train</a:t>
              </a:r>
            </a:p>
            <a:p>
              <a:pPr algn="ctr">
                <a:lnSpc>
                  <a:spcPct val="150000"/>
                </a:lnSpc>
              </a:pPr>
              <a:r>
                <a:rPr kumimoji="1" lang="zh-CN" altLang="en-US" sz="2000" dirty="0">
                  <a:solidFill>
                    <a:schemeClr val="tx1"/>
                  </a:solidFill>
                  <a:latin typeface="Gill Sans MT" panose="020B0502020104020203" pitchFamily="34" charset="0"/>
                  <a:ea typeface="+mj-ea"/>
                </a:rPr>
                <a:t>训练慢</a:t>
              </a:r>
            </a:p>
          </p:txBody>
        </p:sp>
      </p:grpSp>
      <p:grpSp>
        <p:nvGrpSpPr>
          <p:cNvPr id="16" name="组合 15">
            <a:extLst>
              <a:ext uri="{FF2B5EF4-FFF2-40B4-BE49-F238E27FC236}">
                <a16:creationId xmlns:a16="http://schemas.microsoft.com/office/drawing/2014/main" id="{B73A2D84-EE57-8647-AC47-B4973AA06ACF}"/>
              </a:ext>
            </a:extLst>
          </p:cNvPr>
          <p:cNvGrpSpPr/>
          <p:nvPr/>
        </p:nvGrpSpPr>
        <p:grpSpPr>
          <a:xfrm>
            <a:off x="7914307" y="2550498"/>
            <a:ext cx="3574738" cy="2437123"/>
            <a:chOff x="6556742" y="2371002"/>
            <a:chExt cx="4293476" cy="2927132"/>
          </a:xfrm>
        </p:grpSpPr>
        <p:sp>
          <p:nvSpPr>
            <p:cNvPr id="11" name="圆角矩形 10">
              <a:extLst>
                <a:ext uri="{FF2B5EF4-FFF2-40B4-BE49-F238E27FC236}">
                  <a16:creationId xmlns:a16="http://schemas.microsoft.com/office/drawing/2014/main" id="{F335B051-0E0A-6F43-81E5-5E95C3595D00}"/>
                </a:ext>
              </a:extLst>
            </p:cNvPr>
            <p:cNvSpPr/>
            <p:nvPr/>
          </p:nvSpPr>
          <p:spPr>
            <a:xfrm>
              <a:off x="6556742" y="2371002"/>
              <a:ext cx="3972910"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Vanishing</a:t>
              </a:r>
              <a:r>
                <a:rPr kumimoji="1" lang="zh-CN" altLang="en-US" dirty="0"/>
                <a:t> </a:t>
              </a:r>
              <a:r>
                <a:rPr kumimoji="1" lang="en-US" altLang="zh-CN" dirty="0"/>
                <a:t>Gradient</a:t>
              </a:r>
            </a:p>
            <a:p>
              <a:pPr algn="ctr"/>
              <a:r>
                <a:rPr kumimoji="1" lang="zh-CN" altLang="en-US" dirty="0"/>
                <a:t>梯度消失</a:t>
              </a:r>
              <a:r>
                <a:rPr kumimoji="1" lang="en-US" altLang="zh-CN" dirty="0"/>
                <a:t>/</a:t>
              </a:r>
              <a:r>
                <a:rPr kumimoji="1" lang="zh-CN" altLang="en-US" dirty="0"/>
                <a:t>梯度爆炸</a:t>
              </a:r>
            </a:p>
          </p:txBody>
        </p:sp>
        <p:sp>
          <p:nvSpPr>
            <p:cNvPr id="9" name="圆角矩形 8">
              <a:extLst>
                <a:ext uri="{FF2B5EF4-FFF2-40B4-BE49-F238E27FC236}">
                  <a16:creationId xmlns:a16="http://schemas.microsoft.com/office/drawing/2014/main" id="{F48C4FBE-9489-C54D-A554-6DB2A2AB585E}"/>
                </a:ext>
              </a:extLst>
            </p:cNvPr>
            <p:cNvSpPr/>
            <p:nvPr/>
          </p:nvSpPr>
          <p:spPr>
            <a:xfrm>
              <a:off x="6877308"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ysClr val="windowText" lastClr="000000"/>
                  </a:solidFill>
                  <a:latin typeface="Gill Sans MT" panose="020B0502020104020203" pitchFamily="34" charset="0"/>
                  <a:ea typeface="+mj-ea"/>
                </a:rPr>
                <a:t>Vanishing</a:t>
              </a:r>
              <a:r>
                <a:rPr kumimoji="1" lang="zh-CN" altLang="en-US" sz="2000" dirty="0">
                  <a:solidFill>
                    <a:sysClr val="windowText" lastClr="000000"/>
                  </a:solidFill>
                  <a:latin typeface="Gill Sans MT" panose="020B0502020104020203" pitchFamily="34" charset="0"/>
                  <a:ea typeface="+mj-ea"/>
                </a:rPr>
                <a:t> </a:t>
              </a:r>
              <a:r>
                <a:rPr kumimoji="1" lang="en-US" altLang="zh-CN" sz="2000" dirty="0">
                  <a:solidFill>
                    <a:sysClr val="windowText" lastClr="000000"/>
                  </a:solidFill>
                  <a:latin typeface="Gill Sans MT" panose="020B0502020104020203" pitchFamily="34" charset="0"/>
                  <a:ea typeface="+mj-ea"/>
                </a:rPr>
                <a:t>Gradient</a:t>
              </a:r>
            </a:p>
            <a:p>
              <a:pPr algn="ctr">
                <a:lnSpc>
                  <a:spcPct val="150000"/>
                </a:lnSpc>
              </a:pPr>
              <a:r>
                <a:rPr kumimoji="1" lang="zh-CN" altLang="en-US" sz="2000" dirty="0">
                  <a:solidFill>
                    <a:sysClr val="windowText" lastClr="000000"/>
                  </a:solidFill>
                  <a:latin typeface="Gill Sans MT" panose="020B0502020104020203" pitchFamily="34" charset="0"/>
                  <a:ea typeface="+mj-ea"/>
                </a:rPr>
                <a:t>梯度消失</a:t>
              </a:r>
              <a:r>
                <a:rPr kumimoji="1" lang="en-US" altLang="zh-CN" sz="2000" dirty="0">
                  <a:solidFill>
                    <a:sysClr val="windowText" lastClr="000000"/>
                  </a:solidFill>
                  <a:latin typeface="Gill Sans MT" panose="020B0502020104020203" pitchFamily="34" charset="0"/>
                  <a:ea typeface="+mj-ea"/>
                </a:rPr>
                <a:t>/</a:t>
              </a:r>
              <a:r>
                <a:rPr kumimoji="1" lang="zh-CN" altLang="en-US" sz="2000" dirty="0">
                  <a:solidFill>
                    <a:sysClr val="windowText" lastClr="000000"/>
                  </a:solidFill>
                  <a:latin typeface="Gill Sans MT" panose="020B0502020104020203" pitchFamily="34" charset="0"/>
                  <a:ea typeface="+mj-ea"/>
                </a:rPr>
                <a:t>梯度爆炸</a:t>
              </a:r>
            </a:p>
          </p:txBody>
        </p:sp>
      </p:grpSp>
      <p:grpSp>
        <p:nvGrpSpPr>
          <p:cNvPr id="15" name="组合 14">
            <a:extLst>
              <a:ext uri="{FF2B5EF4-FFF2-40B4-BE49-F238E27FC236}">
                <a16:creationId xmlns:a16="http://schemas.microsoft.com/office/drawing/2014/main" id="{AAADE8DE-4CAF-084E-93CF-052C959C9139}"/>
              </a:ext>
            </a:extLst>
          </p:cNvPr>
          <p:cNvGrpSpPr/>
          <p:nvPr/>
        </p:nvGrpSpPr>
        <p:grpSpPr>
          <a:xfrm>
            <a:off x="4226930" y="2550498"/>
            <a:ext cx="3574738" cy="2437123"/>
            <a:chOff x="3631078" y="3305365"/>
            <a:chExt cx="4293476" cy="2927132"/>
          </a:xfrm>
        </p:grpSpPr>
        <p:sp>
          <p:nvSpPr>
            <p:cNvPr id="12" name="圆角矩形 11">
              <a:extLst>
                <a:ext uri="{FF2B5EF4-FFF2-40B4-BE49-F238E27FC236}">
                  <a16:creationId xmlns:a16="http://schemas.microsoft.com/office/drawing/2014/main" id="{C7939BE9-999C-1E4E-AABB-83D99DE93AD2}"/>
                </a:ext>
              </a:extLst>
            </p:cNvPr>
            <p:cNvSpPr/>
            <p:nvPr/>
          </p:nvSpPr>
          <p:spPr>
            <a:xfrm>
              <a:off x="3631078" y="3305365"/>
              <a:ext cx="3972910"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3" name="圆角矩形 12">
              <a:extLst>
                <a:ext uri="{FF2B5EF4-FFF2-40B4-BE49-F238E27FC236}">
                  <a16:creationId xmlns:a16="http://schemas.microsoft.com/office/drawing/2014/main" id="{30516CEC-D633-6449-A85C-F7F0903616D1}"/>
                </a:ext>
              </a:extLst>
            </p:cNvPr>
            <p:cNvSpPr/>
            <p:nvPr/>
          </p:nvSpPr>
          <p:spPr>
            <a:xfrm>
              <a:off x="3951644" y="3594400"/>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ysClr val="windowText" lastClr="000000"/>
                  </a:solidFill>
                  <a:latin typeface="Gill Sans MT" panose="020B0502020104020203" pitchFamily="34" charset="0"/>
                  <a:ea typeface="+mj-ea"/>
                </a:rPr>
                <a:t>Short</a:t>
              </a:r>
              <a:r>
                <a:rPr kumimoji="1" lang="zh-CN" altLang="en-US" sz="2000" dirty="0">
                  <a:solidFill>
                    <a:sysClr val="windowText" lastClr="000000"/>
                  </a:solidFill>
                  <a:latin typeface="Gill Sans MT" panose="020B0502020104020203" pitchFamily="34" charset="0"/>
                  <a:ea typeface="+mj-ea"/>
                </a:rPr>
                <a:t> </a:t>
              </a:r>
              <a:r>
                <a:rPr kumimoji="1" lang="en-US" altLang="zh-CN" sz="2000" dirty="0">
                  <a:solidFill>
                    <a:sysClr val="windowText" lastClr="000000"/>
                  </a:solidFill>
                  <a:latin typeface="Gill Sans MT" panose="020B0502020104020203" pitchFamily="34" charset="0"/>
                  <a:ea typeface="+mj-ea"/>
                </a:rPr>
                <a:t>Memory</a:t>
              </a:r>
            </a:p>
            <a:p>
              <a:pPr algn="ctr">
                <a:lnSpc>
                  <a:spcPct val="150000"/>
                </a:lnSpc>
              </a:pPr>
              <a:r>
                <a:rPr kumimoji="1" lang="zh-CN" altLang="en-US" sz="2000" dirty="0">
                  <a:solidFill>
                    <a:sysClr val="windowText" lastClr="000000"/>
                  </a:solidFill>
                  <a:latin typeface="Gill Sans MT" panose="020B0502020104020203" pitchFamily="34" charset="0"/>
                  <a:ea typeface="+mj-ea"/>
                </a:rPr>
                <a:t>短期记忆</a:t>
              </a:r>
            </a:p>
          </p:txBody>
        </p:sp>
      </p:grpSp>
    </p:spTree>
    <p:extLst>
      <p:ext uri="{BB962C8B-B14F-4D97-AF65-F5344CB8AC3E}">
        <p14:creationId xmlns:p14="http://schemas.microsoft.com/office/powerpoint/2010/main" val="300584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0B2DE33-3A9B-9841-B810-E81347F87F4B}"/>
              </a:ext>
            </a:extLst>
          </p:cNvPr>
          <p:cNvPicPr>
            <a:picLocks noChangeAspect="1"/>
          </p:cNvPicPr>
          <p:nvPr/>
        </p:nvPicPr>
        <p:blipFill>
          <a:blip r:embed="rId2"/>
          <a:stretch>
            <a:fillRect/>
          </a:stretch>
        </p:blipFill>
        <p:spPr>
          <a:xfrm>
            <a:off x="729877" y="2301031"/>
            <a:ext cx="10963474" cy="4116215"/>
          </a:xfrm>
          <a:prstGeom prst="rect">
            <a:avLst/>
          </a:prstGeom>
        </p:spPr>
      </p:pic>
      <p:sp>
        <p:nvSpPr>
          <p:cNvPr id="5" name="标题 4">
            <a:extLst>
              <a:ext uri="{FF2B5EF4-FFF2-40B4-BE49-F238E27FC236}">
                <a16:creationId xmlns:a16="http://schemas.microsoft.com/office/drawing/2014/main" id="{2E267B17-80C3-EB4A-B06E-7DF0787EB6B8}"/>
              </a:ext>
            </a:extLst>
          </p:cNvPr>
          <p:cNvSpPr>
            <a:spLocks noGrp="1"/>
          </p:cNvSpPr>
          <p:nvPr>
            <p:ph type="title"/>
          </p:nvPr>
        </p:nvSpPr>
        <p:spPr/>
        <p:txBody>
          <a:bodyPr/>
          <a:lstStyle/>
          <a:p>
            <a:r>
              <a:rPr lang="en-US" altLang="zh-CN" dirty="0"/>
              <a:t>LSTM</a:t>
            </a:r>
            <a:endParaRPr lang="zh-CN" altLang="en-US" dirty="0"/>
          </a:p>
        </p:txBody>
      </p:sp>
      <p:sp>
        <p:nvSpPr>
          <p:cNvPr id="7" name="内容占位符 6">
            <a:extLst>
              <a:ext uri="{FF2B5EF4-FFF2-40B4-BE49-F238E27FC236}">
                <a16:creationId xmlns:a16="http://schemas.microsoft.com/office/drawing/2014/main" id="{989F6162-AEAF-6C4D-B9E2-D5CE4EE35F8F}"/>
              </a:ext>
            </a:extLst>
          </p:cNvPr>
          <p:cNvSpPr>
            <a:spLocks noGrp="1"/>
          </p:cNvSpPr>
          <p:nvPr>
            <p:ph sz="half" idx="1"/>
          </p:nvPr>
        </p:nvSpPr>
        <p:spPr/>
        <p:txBody>
          <a:bodyPr/>
          <a:lstStyle/>
          <a:p>
            <a:r>
              <a:rPr lang="en-US" altLang="zh-CN" dirty="0"/>
              <a:t>long short-term memory</a:t>
            </a:r>
            <a:r>
              <a:rPr lang="zh-CN" altLang="en-US" dirty="0"/>
              <a:t>，</a:t>
            </a:r>
            <a:r>
              <a:rPr lang="en-US" altLang="zh-CN" dirty="0"/>
              <a:t>LSTM</a:t>
            </a:r>
            <a:r>
              <a:rPr lang="zh-CN" altLang="en-US" dirty="0"/>
              <a:t> 是一种特殊 </a:t>
            </a:r>
            <a:r>
              <a:rPr lang="en-US" altLang="zh-CN" dirty="0"/>
              <a:t>RNN</a:t>
            </a:r>
            <a:r>
              <a:rPr lang="zh-CN" altLang="en-US" dirty="0"/>
              <a:t>，主要是为了解决长序列训练过程中的梯度消失和梯度爆炸问题。</a:t>
            </a:r>
          </a:p>
        </p:txBody>
      </p:sp>
      <p:sp>
        <p:nvSpPr>
          <p:cNvPr id="10" name="矩形 9">
            <a:extLst>
              <a:ext uri="{FF2B5EF4-FFF2-40B4-BE49-F238E27FC236}">
                <a16:creationId xmlns:a16="http://schemas.microsoft.com/office/drawing/2014/main" id="{257B7E54-FFFD-0B46-B288-5385F5E172D3}"/>
              </a:ext>
            </a:extLst>
          </p:cNvPr>
          <p:cNvSpPr/>
          <p:nvPr/>
        </p:nvSpPr>
        <p:spPr>
          <a:xfrm>
            <a:off x="5081728" y="5540826"/>
            <a:ext cx="1295547" cy="400110"/>
          </a:xfrm>
          <a:prstGeom prst="rect">
            <a:avLst/>
          </a:prstGeom>
        </p:spPr>
        <p:txBody>
          <a:bodyPr wrap="none">
            <a:spAutoFit/>
          </a:bodyPr>
          <a:lstStyle/>
          <a:p>
            <a:r>
              <a:rPr lang="en-US" altLang="zh-CN" sz="2000" dirty="0">
                <a:latin typeface="Gill Sans MT" panose="020B0502020104020203" pitchFamily="34" charset="0"/>
              </a:rPr>
              <a:t>Input</a:t>
            </a:r>
            <a:r>
              <a:rPr lang="zh-CN" altLang="en-US" sz="2000" dirty="0">
                <a:latin typeface="Gill Sans MT" panose="020B0502020104020203" pitchFamily="34" charset="0"/>
              </a:rPr>
              <a:t> </a:t>
            </a:r>
            <a:r>
              <a:rPr lang="en-US" altLang="zh-CN" sz="2000" dirty="0">
                <a:latin typeface="Gill Sans MT" panose="020B0502020104020203" pitchFamily="34" charset="0"/>
              </a:rPr>
              <a:t>Gate</a:t>
            </a:r>
            <a:endParaRPr lang="zh-CN" altLang="en-US" sz="2000" dirty="0">
              <a:latin typeface="Gill Sans MT" panose="020B0502020104020203" pitchFamily="34" charset="0"/>
            </a:endParaRPr>
          </a:p>
        </p:txBody>
      </p:sp>
      <p:sp>
        <p:nvSpPr>
          <p:cNvPr id="11" name="矩形 10">
            <a:extLst>
              <a:ext uri="{FF2B5EF4-FFF2-40B4-BE49-F238E27FC236}">
                <a16:creationId xmlns:a16="http://schemas.microsoft.com/office/drawing/2014/main" id="{76017607-3D25-9849-ABE6-B028BB75F39F}"/>
              </a:ext>
            </a:extLst>
          </p:cNvPr>
          <p:cNvSpPr/>
          <p:nvPr/>
        </p:nvSpPr>
        <p:spPr>
          <a:xfrm>
            <a:off x="6484859" y="5540826"/>
            <a:ext cx="1527982" cy="400110"/>
          </a:xfrm>
          <a:prstGeom prst="rect">
            <a:avLst/>
          </a:prstGeom>
        </p:spPr>
        <p:txBody>
          <a:bodyPr wrap="none">
            <a:spAutoFit/>
          </a:bodyPr>
          <a:lstStyle/>
          <a:p>
            <a:r>
              <a:rPr lang="en-US" altLang="zh-CN" sz="2000" dirty="0">
                <a:latin typeface="Gill Sans MT" panose="020B0502020104020203" pitchFamily="34" charset="0"/>
              </a:rPr>
              <a:t>Output</a:t>
            </a:r>
            <a:r>
              <a:rPr lang="zh-CN" altLang="en-US" sz="2000" dirty="0">
                <a:latin typeface="Gill Sans MT" panose="020B0502020104020203" pitchFamily="34" charset="0"/>
              </a:rPr>
              <a:t> </a:t>
            </a:r>
            <a:r>
              <a:rPr lang="en-US" altLang="zh-CN" sz="2000" dirty="0">
                <a:latin typeface="Gill Sans MT" panose="020B0502020104020203" pitchFamily="34" charset="0"/>
              </a:rPr>
              <a:t>Gate</a:t>
            </a:r>
            <a:endParaRPr lang="zh-CN" altLang="en-US" sz="2000" dirty="0">
              <a:latin typeface="Gill Sans MT" panose="020B0502020104020203" pitchFamily="34" charset="0"/>
            </a:endParaRPr>
          </a:p>
        </p:txBody>
      </p:sp>
      <p:sp>
        <p:nvSpPr>
          <p:cNvPr id="12" name="矩形 11">
            <a:extLst>
              <a:ext uri="{FF2B5EF4-FFF2-40B4-BE49-F238E27FC236}">
                <a16:creationId xmlns:a16="http://schemas.microsoft.com/office/drawing/2014/main" id="{8F90B936-A476-2F4F-B535-A7AF3E91CC85}"/>
              </a:ext>
            </a:extLst>
          </p:cNvPr>
          <p:cNvSpPr/>
          <p:nvPr/>
        </p:nvSpPr>
        <p:spPr>
          <a:xfrm>
            <a:off x="4259103" y="2967499"/>
            <a:ext cx="1437509" cy="400110"/>
          </a:xfrm>
          <a:prstGeom prst="rect">
            <a:avLst/>
          </a:prstGeom>
        </p:spPr>
        <p:txBody>
          <a:bodyPr wrap="none">
            <a:spAutoFit/>
          </a:bodyPr>
          <a:lstStyle/>
          <a:p>
            <a:r>
              <a:rPr lang="en-US" altLang="zh-CN" sz="2000" dirty="0">
                <a:latin typeface="Gill Sans MT" panose="020B0502020104020203" pitchFamily="34" charset="0"/>
              </a:rPr>
              <a:t>Forget</a:t>
            </a:r>
            <a:r>
              <a:rPr lang="zh-CN" altLang="en-US" sz="2000" dirty="0">
                <a:latin typeface="Gill Sans MT" panose="020B0502020104020203" pitchFamily="34" charset="0"/>
              </a:rPr>
              <a:t> </a:t>
            </a:r>
            <a:r>
              <a:rPr lang="en-US" altLang="zh-CN" sz="2000" dirty="0">
                <a:latin typeface="Gill Sans MT" panose="020B0502020104020203" pitchFamily="34" charset="0"/>
              </a:rPr>
              <a:t>Gate</a:t>
            </a:r>
            <a:endParaRPr lang="zh-CN" altLang="en-US" sz="2000" dirty="0">
              <a:latin typeface="Gill Sans MT" panose="020B0502020104020203" pitchFamily="34" charset="0"/>
            </a:endParaRPr>
          </a:p>
        </p:txBody>
      </p:sp>
      <p:sp>
        <p:nvSpPr>
          <p:cNvPr id="13" name="圆角矩形 12">
            <a:extLst>
              <a:ext uri="{FF2B5EF4-FFF2-40B4-BE49-F238E27FC236}">
                <a16:creationId xmlns:a16="http://schemas.microsoft.com/office/drawing/2014/main" id="{23621D4C-5A6F-F248-885C-03FB35302570}"/>
              </a:ext>
            </a:extLst>
          </p:cNvPr>
          <p:cNvSpPr/>
          <p:nvPr/>
        </p:nvSpPr>
        <p:spPr>
          <a:xfrm>
            <a:off x="4561488" y="3636580"/>
            <a:ext cx="567559" cy="1755563"/>
          </a:xfrm>
          <a:prstGeom prst="roundRect">
            <a:avLst/>
          </a:prstGeom>
          <a:solidFill>
            <a:srgbClr val="4F81BD">
              <a:alpha val="29804"/>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7925EB9D-7C99-814F-8C4C-D2439B31EF0B}"/>
              </a:ext>
            </a:extLst>
          </p:cNvPr>
          <p:cNvSpPr/>
          <p:nvPr/>
        </p:nvSpPr>
        <p:spPr>
          <a:xfrm>
            <a:off x="5192125" y="4014952"/>
            <a:ext cx="1029999" cy="1377191"/>
          </a:xfrm>
          <a:prstGeom prst="roundRect">
            <a:avLst/>
          </a:prstGeom>
          <a:solidFill>
            <a:srgbClr val="4F81BD">
              <a:alpha val="29804"/>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2347352A-038D-EE43-8B8B-BF02739D012E}"/>
              </a:ext>
            </a:extLst>
          </p:cNvPr>
          <p:cNvSpPr/>
          <p:nvPr/>
        </p:nvSpPr>
        <p:spPr>
          <a:xfrm>
            <a:off x="6292423" y="4014952"/>
            <a:ext cx="1029999" cy="1377191"/>
          </a:xfrm>
          <a:prstGeom prst="roundRect">
            <a:avLst/>
          </a:prstGeom>
          <a:solidFill>
            <a:srgbClr val="4F81BD">
              <a:alpha val="29804"/>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7320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3277CB-D8E6-9743-A3E0-83FEA920403D}"/>
              </a:ext>
            </a:extLst>
          </p:cNvPr>
          <p:cNvSpPr>
            <a:spLocks noGrp="1"/>
          </p:cNvSpPr>
          <p:nvPr>
            <p:ph type="title"/>
          </p:nvPr>
        </p:nvSpPr>
        <p:spPr/>
        <p:txBody>
          <a:bodyPr/>
          <a:lstStyle/>
          <a:p>
            <a:r>
              <a:rPr lang="en-US" altLang="zh-CN" dirty="0"/>
              <a:t>LSTM</a:t>
            </a:r>
            <a:r>
              <a:rPr lang="zh-CN" altLang="en-US" dirty="0"/>
              <a:t> </a:t>
            </a:r>
            <a:r>
              <a:rPr lang="en-US" altLang="zh-CN" dirty="0"/>
              <a:t>has</a:t>
            </a:r>
            <a:r>
              <a:rPr lang="zh-CN" altLang="en-US" dirty="0"/>
              <a:t> </a:t>
            </a:r>
            <a:r>
              <a:rPr lang="en-US" altLang="zh-CN" dirty="0"/>
              <a:t>three</a:t>
            </a:r>
            <a:r>
              <a:rPr lang="zh-CN" altLang="en-US" dirty="0"/>
              <a:t> </a:t>
            </a:r>
            <a:r>
              <a:rPr lang="en-US" altLang="zh-CN" dirty="0"/>
              <a:t>major</a:t>
            </a:r>
            <a:r>
              <a:rPr lang="zh-CN" altLang="en-US" dirty="0"/>
              <a:t> </a:t>
            </a:r>
            <a:r>
              <a:rPr lang="en-US" altLang="zh-CN" dirty="0"/>
              <a:t>disadvantages</a:t>
            </a:r>
            <a:endParaRPr lang="zh-CN" altLang="en-US" dirty="0"/>
          </a:p>
        </p:txBody>
      </p:sp>
      <p:grpSp>
        <p:nvGrpSpPr>
          <p:cNvPr id="14" name="组合 13">
            <a:extLst>
              <a:ext uri="{FF2B5EF4-FFF2-40B4-BE49-F238E27FC236}">
                <a16:creationId xmlns:a16="http://schemas.microsoft.com/office/drawing/2014/main" id="{17B4F14F-0A52-8C42-853E-7A7E7AFC4409}"/>
              </a:ext>
            </a:extLst>
          </p:cNvPr>
          <p:cNvGrpSpPr/>
          <p:nvPr/>
        </p:nvGrpSpPr>
        <p:grpSpPr>
          <a:xfrm>
            <a:off x="539552" y="2518968"/>
            <a:ext cx="3574738" cy="2468653"/>
            <a:chOff x="1025979" y="2333133"/>
            <a:chExt cx="4293476" cy="2965001"/>
          </a:xfrm>
        </p:grpSpPr>
        <p:sp>
          <p:nvSpPr>
            <p:cNvPr id="10" name="圆角矩形 9">
              <a:extLst>
                <a:ext uri="{FF2B5EF4-FFF2-40B4-BE49-F238E27FC236}">
                  <a16:creationId xmlns:a16="http://schemas.microsoft.com/office/drawing/2014/main" id="{00F26A31-20A1-8E43-9616-E9768C06953B}"/>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8" name="圆角矩形 7">
              <a:extLst>
                <a:ext uri="{FF2B5EF4-FFF2-40B4-BE49-F238E27FC236}">
                  <a16:creationId xmlns:a16="http://schemas.microsoft.com/office/drawing/2014/main" id="{F515C3EB-1D05-4148-AF64-F6C4470F74C0}"/>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chemeClr val="tx1"/>
                  </a:solidFill>
                  <a:latin typeface="Gill Sans MT" panose="020B0502020104020203" pitchFamily="34" charset="0"/>
                  <a:ea typeface="+mj-ea"/>
                </a:rPr>
                <a:t>Slower</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to</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Train</a:t>
              </a:r>
            </a:p>
            <a:p>
              <a:pPr algn="ctr">
                <a:lnSpc>
                  <a:spcPct val="150000"/>
                </a:lnSpc>
              </a:pPr>
              <a:r>
                <a:rPr kumimoji="1" lang="zh-CN" altLang="en-US" sz="2000" dirty="0">
                  <a:solidFill>
                    <a:schemeClr val="tx1"/>
                  </a:solidFill>
                  <a:latin typeface="Gill Sans MT" panose="020B0502020104020203" pitchFamily="34" charset="0"/>
                  <a:ea typeface="+mj-ea"/>
                </a:rPr>
                <a:t>训练更慢</a:t>
              </a:r>
            </a:p>
          </p:txBody>
        </p:sp>
      </p:grpSp>
      <p:grpSp>
        <p:nvGrpSpPr>
          <p:cNvPr id="16" name="组合 15">
            <a:extLst>
              <a:ext uri="{FF2B5EF4-FFF2-40B4-BE49-F238E27FC236}">
                <a16:creationId xmlns:a16="http://schemas.microsoft.com/office/drawing/2014/main" id="{B73A2D84-EE57-8647-AC47-B4973AA06ACF}"/>
              </a:ext>
            </a:extLst>
          </p:cNvPr>
          <p:cNvGrpSpPr/>
          <p:nvPr/>
        </p:nvGrpSpPr>
        <p:grpSpPr>
          <a:xfrm>
            <a:off x="8156044" y="3037491"/>
            <a:ext cx="3307836" cy="1950130"/>
            <a:chOff x="6556742" y="2322897"/>
            <a:chExt cx="4293476" cy="2975237"/>
          </a:xfrm>
        </p:grpSpPr>
        <p:sp>
          <p:nvSpPr>
            <p:cNvPr id="11" name="圆角矩形 10">
              <a:extLst>
                <a:ext uri="{FF2B5EF4-FFF2-40B4-BE49-F238E27FC236}">
                  <a16:creationId xmlns:a16="http://schemas.microsoft.com/office/drawing/2014/main" id="{F335B051-0E0A-6F43-81E5-5E95C3595D00}"/>
                </a:ext>
              </a:extLst>
            </p:cNvPr>
            <p:cNvSpPr/>
            <p:nvPr/>
          </p:nvSpPr>
          <p:spPr>
            <a:xfrm>
              <a:off x="6556742" y="2322897"/>
              <a:ext cx="3972910" cy="26380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Vanishing</a:t>
              </a:r>
              <a:r>
                <a:rPr kumimoji="1" lang="zh-CN" altLang="en-US" dirty="0"/>
                <a:t> </a:t>
              </a:r>
              <a:r>
                <a:rPr kumimoji="1" lang="en-US" altLang="zh-CN" dirty="0"/>
                <a:t>Gradient</a:t>
              </a:r>
            </a:p>
            <a:p>
              <a:pPr algn="ctr"/>
              <a:r>
                <a:rPr kumimoji="1" lang="zh-CN" altLang="en-US" dirty="0"/>
                <a:t>梯度消失</a:t>
              </a:r>
              <a:r>
                <a:rPr kumimoji="1" lang="en-US" altLang="zh-CN" dirty="0"/>
                <a:t>/</a:t>
              </a:r>
              <a:r>
                <a:rPr kumimoji="1" lang="zh-CN" altLang="en-US" dirty="0"/>
                <a:t>梯度爆炸</a:t>
              </a:r>
            </a:p>
          </p:txBody>
        </p:sp>
        <p:sp>
          <p:nvSpPr>
            <p:cNvPr id="9" name="圆角矩形 8">
              <a:extLst>
                <a:ext uri="{FF2B5EF4-FFF2-40B4-BE49-F238E27FC236}">
                  <a16:creationId xmlns:a16="http://schemas.microsoft.com/office/drawing/2014/main" id="{F48C4FBE-9489-C54D-A554-6DB2A2AB585E}"/>
                </a:ext>
              </a:extLst>
            </p:cNvPr>
            <p:cNvSpPr/>
            <p:nvPr/>
          </p:nvSpPr>
          <p:spPr>
            <a:xfrm>
              <a:off x="6877308"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ysClr val="windowText" lastClr="000000"/>
                  </a:solidFill>
                  <a:latin typeface="Gill Sans MT" panose="020B0502020104020203" pitchFamily="34" charset="0"/>
                  <a:ea typeface="+mj-ea"/>
                </a:rPr>
                <a:t>Vanishing</a:t>
              </a:r>
              <a:r>
                <a:rPr kumimoji="1" lang="zh-CN" altLang="en-US" sz="2000" dirty="0">
                  <a:solidFill>
                    <a:sysClr val="windowText" lastClr="000000"/>
                  </a:solidFill>
                  <a:latin typeface="Gill Sans MT" panose="020B0502020104020203" pitchFamily="34" charset="0"/>
                  <a:ea typeface="+mj-ea"/>
                </a:rPr>
                <a:t> </a:t>
              </a:r>
              <a:r>
                <a:rPr kumimoji="1" lang="en-US" altLang="zh-CN" sz="2000" dirty="0">
                  <a:solidFill>
                    <a:sysClr val="windowText" lastClr="000000"/>
                  </a:solidFill>
                  <a:latin typeface="Gill Sans MT" panose="020B0502020104020203" pitchFamily="34" charset="0"/>
                  <a:ea typeface="+mj-ea"/>
                </a:rPr>
                <a:t>Gradient</a:t>
              </a:r>
            </a:p>
            <a:p>
              <a:pPr algn="ctr">
                <a:lnSpc>
                  <a:spcPct val="150000"/>
                </a:lnSpc>
              </a:pPr>
              <a:r>
                <a:rPr kumimoji="1" lang="zh-CN" altLang="en-US" sz="2000" dirty="0">
                  <a:solidFill>
                    <a:sysClr val="windowText" lastClr="000000"/>
                  </a:solidFill>
                  <a:latin typeface="Gill Sans MT" panose="020B0502020104020203" pitchFamily="34" charset="0"/>
                  <a:ea typeface="+mj-ea"/>
                </a:rPr>
                <a:t>梯度消失</a:t>
              </a:r>
              <a:r>
                <a:rPr kumimoji="1" lang="en-US" altLang="zh-CN" sz="2000" dirty="0">
                  <a:solidFill>
                    <a:sysClr val="windowText" lastClr="000000"/>
                  </a:solidFill>
                  <a:latin typeface="Gill Sans MT" panose="020B0502020104020203" pitchFamily="34" charset="0"/>
                  <a:ea typeface="+mj-ea"/>
                </a:rPr>
                <a:t>/</a:t>
              </a:r>
              <a:r>
                <a:rPr kumimoji="1" lang="zh-CN" altLang="en-US" sz="2000" dirty="0">
                  <a:solidFill>
                    <a:sysClr val="windowText" lastClr="000000"/>
                  </a:solidFill>
                  <a:latin typeface="Gill Sans MT" panose="020B0502020104020203" pitchFamily="34" charset="0"/>
                  <a:ea typeface="+mj-ea"/>
                </a:rPr>
                <a:t>梯度爆炸</a:t>
              </a:r>
            </a:p>
          </p:txBody>
        </p:sp>
      </p:grpSp>
      <p:grpSp>
        <p:nvGrpSpPr>
          <p:cNvPr id="15" name="组合 14">
            <a:extLst>
              <a:ext uri="{FF2B5EF4-FFF2-40B4-BE49-F238E27FC236}">
                <a16:creationId xmlns:a16="http://schemas.microsoft.com/office/drawing/2014/main" id="{AAADE8DE-4CAF-084E-93CF-052C959C9139}"/>
              </a:ext>
            </a:extLst>
          </p:cNvPr>
          <p:cNvGrpSpPr/>
          <p:nvPr/>
        </p:nvGrpSpPr>
        <p:grpSpPr>
          <a:xfrm>
            <a:off x="4620501" y="3037491"/>
            <a:ext cx="3050351" cy="1950130"/>
            <a:chOff x="3645820" y="3257260"/>
            <a:chExt cx="4278734" cy="2975237"/>
          </a:xfrm>
        </p:grpSpPr>
        <p:sp>
          <p:nvSpPr>
            <p:cNvPr id="12" name="圆角矩形 11">
              <a:extLst>
                <a:ext uri="{FF2B5EF4-FFF2-40B4-BE49-F238E27FC236}">
                  <a16:creationId xmlns:a16="http://schemas.microsoft.com/office/drawing/2014/main" id="{C7939BE9-999C-1E4E-AABB-83D99DE93AD2}"/>
                </a:ext>
              </a:extLst>
            </p:cNvPr>
            <p:cNvSpPr/>
            <p:nvPr/>
          </p:nvSpPr>
          <p:spPr>
            <a:xfrm>
              <a:off x="3645820" y="3257260"/>
              <a:ext cx="3972908" cy="26380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3" name="圆角矩形 12">
              <a:extLst>
                <a:ext uri="{FF2B5EF4-FFF2-40B4-BE49-F238E27FC236}">
                  <a16:creationId xmlns:a16="http://schemas.microsoft.com/office/drawing/2014/main" id="{30516CEC-D633-6449-A85C-F7F0903616D1}"/>
                </a:ext>
              </a:extLst>
            </p:cNvPr>
            <p:cNvSpPr/>
            <p:nvPr/>
          </p:nvSpPr>
          <p:spPr>
            <a:xfrm>
              <a:off x="3951644" y="3594400"/>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ysClr val="windowText" lastClr="000000"/>
                  </a:solidFill>
                  <a:latin typeface="Gill Sans MT" panose="020B0502020104020203" pitchFamily="34" charset="0"/>
                  <a:ea typeface="+mj-ea"/>
                </a:rPr>
                <a:t>Short</a:t>
              </a:r>
              <a:r>
                <a:rPr kumimoji="1" lang="zh-CN" altLang="en-US" sz="2000" dirty="0">
                  <a:solidFill>
                    <a:sysClr val="windowText" lastClr="000000"/>
                  </a:solidFill>
                  <a:latin typeface="Gill Sans MT" panose="020B0502020104020203" pitchFamily="34" charset="0"/>
                  <a:ea typeface="+mj-ea"/>
                </a:rPr>
                <a:t> </a:t>
              </a:r>
              <a:r>
                <a:rPr kumimoji="1" lang="en-US" altLang="zh-CN" sz="2000" dirty="0">
                  <a:solidFill>
                    <a:sysClr val="windowText" lastClr="000000"/>
                  </a:solidFill>
                  <a:latin typeface="Gill Sans MT" panose="020B0502020104020203" pitchFamily="34" charset="0"/>
                  <a:ea typeface="+mj-ea"/>
                </a:rPr>
                <a:t>Memory</a:t>
              </a:r>
            </a:p>
            <a:p>
              <a:pPr algn="ctr">
                <a:lnSpc>
                  <a:spcPct val="150000"/>
                </a:lnSpc>
              </a:pPr>
              <a:r>
                <a:rPr kumimoji="1" lang="zh-CN" altLang="en-US" sz="2000" dirty="0">
                  <a:solidFill>
                    <a:sysClr val="windowText" lastClr="000000"/>
                  </a:solidFill>
                  <a:latin typeface="Gill Sans MT" panose="020B0502020104020203" pitchFamily="34" charset="0"/>
                  <a:ea typeface="+mj-ea"/>
                </a:rPr>
                <a:t>短期记忆</a:t>
              </a:r>
            </a:p>
          </p:txBody>
        </p:sp>
      </p:grpSp>
    </p:spTree>
    <p:extLst>
      <p:ext uri="{BB962C8B-B14F-4D97-AF65-F5344CB8AC3E}">
        <p14:creationId xmlns:p14="http://schemas.microsoft.com/office/powerpoint/2010/main" val="38494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CA879F7-8FB5-E545-9F8E-DCEA8B31A233}"/>
              </a:ext>
            </a:extLst>
          </p:cNvPr>
          <p:cNvSpPr>
            <a:spLocks noGrp="1"/>
          </p:cNvSpPr>
          <p:nvPr>
            <p:ph type="title"/>
          </p:nvPr>
        </p:nvSpPr>
        <p:spPr/>
        <p:txBody>
          <a:bodyPr/>
          <a:lstStyle/>
          <a:p>
            <a:r>
              <a:rPr lang="en-US" altLang="zh-CN" dirty="0"/>
              <a:t>Encoder-Decoder</a:t>
            </a:r>
            <a:r>
              <a:rPr lang="zh-CN" altLang="en-US" dirty="0"/>
              <a:t> </a:t>
            </a:r>
            <a:r>
              <a:rPr lang="en-US" altLang="zh-CN" dirty="0"/>
              <a:t>Structure</a:t>
            </a:r>
            <a:endParaRPr lang="zh-CN" altLang="en-US" dirty="0"/>
          </a:p>
        </p:txBody>
      </p:sp>
      <p:sp>
        <p:nvSpPr>
          <p:cNvPr id="5" name="内容占位符 4">
            <a:extLst>
              <a:ext uri="{FF2B5EF4-FFF2-40B4-BE49-F238E27FC236}">
                <a16:creationId xmlns:a16="http://schemas.microsoft.com/office/drawing/2014/main" id="{19C65CF8-E758-E247-9F45-BD0F3512EEA1}"/>
              </a:ext>
            </a:extLst>
          </p:cNvPr>
          <p:cNvSpPr>
            <a:spLocks noGrp="1"/>
          </p:cNvSpPr>
          <p:nvPr>
            <p:ph sz="half" idx="1"/>
          </p:nvPr>
        </p:nvSpPr>
        <p:spPr>
          <a:xfrm>
            <a:off x="623635" y="1360170"/>
            <a:ext cx="10963473" cy="1708719"/>
          </a:xfrm>
        </p:spPr>
        <p:txBody>
          <a:bodyPr/>
          <a:lstStyle/>
          <a:p>
            <a:r>
              <a:rPr lang="en-US" altLang="zh-CN" dirty="0"/>
              <a:t>Seq2Seq</a:t>
            </a:r>
            <a:r>
              <a:rPr lang="zh-CN" altLang="en-US" dirty="0"/>
              <a:t>（</a:t>
            </a:r>
            <a:r>
              <a:rPr lang="en-US" altLang="zh-CN" dirty="0"/>
              <a:t>Sequence-to-Sequence</a:t>
            </a:r>
            <a:r>
              <a:rPr lang="zh-CN" altLang="en-US" dirty="0"/>
              <a:t>，序列到序列）是一类特殊序列建模问题；</a:t>
            </a:r>
          </a:p>
          <a:p>
            <a:r>
              <a:rPr lang="en-US" altLang="zh-CN" dirty="0"/>
              <a:t>Encoder-Decoder</a:t>
            </a:r>
            <a:r>
              <a:rPr lang="zh-CN" altLang="en-US" dirty="0"/>
              <a:t> 模型包括编码器和解码器，编码器（</a:t>
            </a:r>
            <a:r>
              <a:rPr lang="en-US" altLang="zh-CN" dirty="0"/>
              <a:t>Encoder</a:t>
            </a:r>
            <a:r>
              <a:rPr lang="zh-CN" altLang="en-US" dirty="0"/>
              <a:t>）先对输入的序列进行处理，将处理后向量发送给解码器（</a:t>
            </a:r>
            <a:r>
              <a:rPr lang="en-US" altLang="zh-CN" dirty="0"/>
              <a:t>Decoder</a:t>
            </a:r>
            <a:r>
              <a:rPr lang="zh-CN" altLang="en-US" dirty="0"/>
              <a:t>），转化成想要的输出。</a:t>
            </a:r>
          </a:p>
          <a:p>
            <a:endParaRPr lang="zh-CN" altLang="en-US" dirty="0"/>
          </a:p>
        </p:txBody>
      </p:sp>
      <p:pic>
        <p:nvPicPr>
          <p:cNvPr id="7" name="图片 6">
            <a:extLst>
              <a:ext uri="{FF2B5EF4-FFF2-40B4-BE49-F238E27FC236}">
                <a16:creationId xmlns:a16="http://schemas.microsoft.com/office/drawing/2014/main" id="{AEB72789-7916-7E40-A400-7CA791436FE3}"/>
              </a:ext>
            </a:extLst>
          </p:cNvPr>
          <p:cNvPicPr>
            <a:picLocks noChangeAspect="1"/>
          </p:cNvPicPr>
          <p:nvPr/>
        </p:nvPicPr>
        <p:blipFill>
          <a:blip r:embed="rId2"/>
          <a:stretch>
            <a:fillRect/>
          </a:stretch>
        </p:blipFill>
        <p:spPr>
          <a:xfrm>
            <a:off x="609655" y="3068889"/>
            <a:ext cx="10953970" cy="3286191"/>
          </a:xfrm>
          <a:prstGeom prst="rect">
            <a:avLst/>
          </a:prstGeom>
        </p:spPr>
      </p:pic>
    </p:spTree>
    <p:extLst>
      <p:ext uri="{BB962C8B-B14F-4D97-AF65-F5344CB8AC3E}">
        <p14:creationId xmlns:p14="http://schemas.microsoft.com/office/powerpoint/2010/main" val="54666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E2F17386-956B-8E41-8D09-D9E77F2E7EF0}"/>
              </a:ext>
            </a:extLst>
          </p:cNvPr>
          <p:cNvSpPr>
            <a:spLocks noGrp="1"/>
          </p:cNvSpPr>
          <p:nvPr>
            <p:ph sz="half" idx="1"/>
          </p:nvPr>
        </p:nvSpPr>
        <p:spPr/>
        <p:txBody>
          <a:bodyPr/>
          <a:lstStyle/>
          <a:p>
            <a:r>
              <a:rPr lang="en-US" altLang="zh-CN" dirty="0"/>
              <a:t>3.</a:t>
            </a:r>
            <a:r>
              <a:rPr lang="zh-CN" altLang="en-US" dirty="0"/>
              <a:t> </a:t>
            </a:r>
            <a:r>
              <a:rPr lang="en-US" altLang="zh-CN" dirty="0"/>
              <a:t>Transformer</a:t>
            </a:r>
            <a:r>
              <a:rPr lang="zh-CN" altLang="en-US" dirty="0"/>
              <a:t> </a:t>
            </a:r>
            <a:r>
              <a:rPr lang="en-US" altLang="zh-CN" dirty="0"/>
              <a:t>and</a:t>
            </a:r>
            <a:r>
              <a:rPr lang="zh-CN" altLang="en-US" dirty="0"/>
              <a:t> </a:t>
            </a:r>
            <a:r>
              <a:rPr lang="en-US" altLang="zh-CN" dirty="0"/>
              <a:t>Attention</a:t>
            </a:r>
            <a:endParaRPr lang="zh-CN" altLang="en-US" dirty="0"/>
          </a:p>
        </p:txBody>
      </p:sp>
    </p:spTree>
    <p:extLst>
      <p:ext uri="{BB962C8B-B14F-4D97-AF65-F5344CB8AC3E}">
        <p14:creationId xmlns:p14="http://schemas.microsoft.com/office/powerpoint/2010/main" val="171664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6" y="1360170"/>
            <a:ext cx="6250130" cy="4994910"/>
          </a:xfrm>
        </p:spPr>
        <p:txBody>
          <a:bodyPr/>
          <a:lstStyle/>
          <a:p>
            <a:r>
              <a:rPr kumimoji="1" lang="en-US" altLang="zh-CN" dirty="0"/>
              <a:t>The architecture is tested on English-to-German and English-to-French translation using the standard WMT2014 datasets.</a:t>
            </a:r>
          </a:p>
          <a:p>
            <a:pPr lvl="1"/>
            <a:r>
              <a:rPr kumimoji="1" lang="en-US" altLang="zh-CN" dirty="0"/>
              <a:t>English-to-German: 4.5M sentence pairs, 37k tokens vocabulary. </a:t>
            </a:r>
          </a:p>
          <a:p>
            <a:pPr lvl="1"/>
            <a:r>
              <a:rPr kumimoji="1" lang="en-US" altLang="zh-CN" dirty="0"/>
              <a:t>English-to-French: 36M sentence pairs, 32k tokens vocabulary. </a:t>
            </a:r>
          </a:p>
          <a:p>
            <a:pPr lvl="1"/>
            <a:endParaRPr kumimoji="1" lang="en-US" altLang="zh-CN" dirty="0"/>
          </a:p>
          <a:p>
            <a:r>
              <a:rPr kumimoji="1" lang="en-US" altLang="zh-CN" dirty="0"/>
              <a:t>8 P100 GPUs (150 </a:t>
            </a:r>
            <a:r>
              <a:rPr kumimoji="1" lang="en-US" altLang="zh-CN" dirty="0" err="1"/>
              <a:t>TFlops</a:t>
            </a:r>
            <a:r>
              <a:rPr kumimoji="1" lang="en-US" altLang="zh-CN" dirty="0"/>
              <a:t> FP16), 0.5 day for the small model, 3.5 days for the large one.</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Tree>
    <p:extLst>
      <p:ext uri="{BB962C8B-B14F-4D97-AF65-F5344CB8AC3E}">
        <p14:creationId xmlns:p14="http://schemas.microsoft.com/office/powerpoint/2010/main" val="112639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5" y="1360170"/>
            <a:ext cx="6723095" cy="4994910"/>
          </a:xfrm>
        </p:spPr>
        <p:txBody>
          <a:bodyPr numCol="2"/>
          <a:lstStyle/>
          <a:p>
            <a:r>
              <a:rPr kumimoji="1" lang="en-US" altLang="zh-CN" dirty="0"/>
              <a:t>Tokenization</a:t>
            </a:r>
          </a:p>
          <a:p>
            <a:r>
              <a:rPr kumimoji="1" lang="en-US" altLang="zh-CN" dirty="0"/>
              <a:t>Input Embeddings</a:t>
            </a:r>
          </a:p>
          <a:p>
            <a:r>
              <a:rPr kumimoji="1" lang="en-US" altLang="zh-CN" dirty="0"/>
              <a:t>Position Encodings</a:t>
            </a:r>
          </a:p>
          <a:p>
            <a:r>
              <a:rPr kumimoji="1" lang="en-US" altLang="zh-CN" dirty="0"/>
              <a:t>Residuals</a:t>
            </a:r>
          </a:p>
          <a:p>
            <a:r>
              <a:rPr kumimoji="1" lang="en-US" altLang="zh-CN" dirty="0"/>
              <a:t>Query</a:t>
            </a:r>
          </a:p>
          <a:p>
            <a:r>
              <a:rPr kumimoji="1" lang="en-US" altLang="zh-CN" dirty="0"/>
              <a:t>Key</a:t>
            </a:r>
          </a:p>
          <a:p>
            <a:r>
              <a:rPr kumimoji="1" lang="en-US" altLang="zh-CN" dirty="0"/>
              <a:t>Value</a:t>
            </a:r>
          </a:p>
          <a:p>
            <a:r>
              <a:rPr kumimoji="1" lang="en-US" altLang="zh-CN" dirty="0"/>
              <a:t>Add &amp; Norm</a:t>
            </a:r>
          </a:p>
          <a:p>
            <a:r>
              <a:rPr kumimoji="1" lang="en-US" altLang="zh-CN" dirty="0"/>
              <a:t>Encoder</a:t>
            </a:r>
          </a:p>
          <a:p>
            <a:r>
              <a:rPr kumimoji="1" lang="en-US" altLang="zh-CN" dirty="0"/>
              <a:t>Decoder</a:t>
            </a:r>
          </a:p>
          <a:p>
            <a:r>
              <a:rPr kumimoji="1" lang="en-US" altLang="zh-CN" dirty="0"/>
              <a:t>Attention </a:t>
            </a:r>
          </a:p>
          <a:p>
            <a:r>
              <a:rPr kumimoji="1" lang="en-US" altLang="zh-CN" dirty="0"/>
              <a:t>Self Attention </a:t>
            </a:r>
          </a:p>
          <a:p>
            <a:r>
              <a:rPr kumimoji="1" lang="en-US" altLang="zh-CN" dirty="0"/>
              <a:t>Multi Head Attention </a:t>
            </a:r>
          </a:p>
          <a:p>
            <a:r>
              <a:rPr kumimoji="1" lang="en-US" altLang="zh-CN" dirty="0"/>
              <a:t>Masked Attention </a:t>
            </a:r>
          </a:p>
          <a:p>
            <a:r>
              <a:rPr kumimoji="1" lang="en-US" altLang="zh-CN" dirty="0"/>
              <a:t>Encoder Decoder Attention </a:t>
            </a:r>
          </a:p>
          <a:p>
            <a:r>
              <a:rPr kumimoji="1" lang="en-US" altLang="zh-CN" dirty="0"/>
              <a:t>Output Probabilities / Logits </a:t>
            </a:r>
          </a:p>
          <a:p>
            <a:r>
              <a:rPr kumimoji="1" lang="en-US" altLang="zh-CN" dirty="0"/>
              <a:t>Softmax </a:t>
            </a:r>
          </a:p>
          <a:p>
            <a:r>
              <a:rPr kumimoji="1" lang="en-US" altLang="zh-CN" dirty="0"/>
              <a:t>Decoder only models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Tree>
    <p:extLst>
      <p:ext uri="{BB962C8B-B14F-4D97-AF65-F5344CB8AC3E}">
        <p14:creationId xmlns:p14="http://schemas.microsoft.com/office/powerpoint/2010/main" val="1294887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7" name="图片 6">
            <a:extLst>
              <a:ext uri="{FF2B5EF4-FFF2-40B4-BE49-F238E27FC236}">
                <a16:creationId xmlns:a16="http://schemas.microsoft.com/office/drawing/2014/main" id="{5F708F79-0496-A444-A75C-91C814B63E7E}"/>
              </a:ext>
            </a:extLst>
          </p:cNvPr>
          <p:cNvPicPr>
            <a:picLocks noChangeAspect="1"/>
          </p:cNvPicPr>
          <p:nvPr/>
        </p:nvPicPr>
        <p:blipFill>
          <a:blip r:embed="rId3"/>
          <a:stretch>
            <a:fillRect/>
          </a:stretch>
        </p:blipFill>
        <p:spPr>
          <a:xfrm>
            <a:off x="519971" y="2063860"/>
            <a:ext cx="6137868" cy="3790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5" y="1360170"/>
            <a:ext cx="6723095" cy="4994910"/>
          </a:xfrm>
        </p:spPr>
        <p:txBody>
          <a:bodyPr numCol="2"/>
          <a:lstStyle/>
          <a:p>
            <a:r>
              <a:rPr kumimoji="1" lang="en-US" altLang="zh-CN" dirty="0"/>
              <a:t>Tokenization</a:t>
            </a:r>
          </a:p>
          <a:p>
            <a:r>
              <a:rPr kumimoji="1" lang="en-US" altLang="zh-CN" dirty="0"/>
              <a:t>Input Embeddings</a:t>
            </a:r>
          </a:p>
          <a:p>
            <a:r>
              <a:rPr kumimoji="1" lang="en-US" altLang="zh-CN" dirty="0"/>
              <a:t>Position Encodings</a:t>
            </a:r>
          </a:p>
          <a:p>
            <a:r>
              <a:rPr kumimoji="1" lang="en-US" altLang="zh-CN" dirty="0"/>
              <a:t>Residuals</a:t>
            </a:r>
          </a:p>
          <a:p>
            <a:r>
              <a:rPr kumimoji="1" lang="en-US" altLang="zh-CN" dirty="0"/>
              <a:t>Query</a:t>
            </a:r>
          </a:p>
          <a:p>
            <a:r>
              <a:rPr kumimoji="1" lang="en-US" altLang="zh-CN" dirty="0"/>
              <a:t>Key</a:t>
            </a:r>
          </a:p>
          <a:p>
            <a:r>
              <a:rPr kumimoji="1" lang="en-US" altLang="zh-CN" dirty="0"/>
              <a:t>Value</a:t>
            </a:r>
          </a:p>
          <a:p>
            <a:r>
              <a:rPr kumimoji="1" lang="en-US" altLang="zh-CN" dirty="0"/>
              <a:t>Add &amp; Norm</a:t>
            </a:r>
          </a:p>
          <a:p>
            <a:r>
              <a:rPr kumimoji="1" lang="en-US" altLang="zh-CN" dirty="0"/>
              <a:t>Encoder</a:t>
            </a:r>
          </a:p>
          <a:p>
            <a:r>
              <a:rPr kumimoji="1" lang="en-US" altLang="zh-CN" dirty="0"/>
              <a:t>Decoder</a:t>
            </a:r>
          </a:p>
          <a:p>
            <a:r>
              <a:rPr kumimoji="1" lang="en-US" altLang="zh-CN" dirty="0"/>
              <a:t>Attention </a:t>
            </a:r>
          </a:p>
          <a:p>
            <a:r>
              <a:rPr kumimoji="1" lang="en-US" altLang="zh-CN" dirty="0"/>
              <a:t>Self Attention </a:t>
            </a:r>
          </a:p>
          <a:p>
            <a:r>
              <a:rPr kumimoji="1" lang="en-US" altLang="zh-CN" dirty="0"/>
              <a:t>Multi Head Attention </a:t>
            </a:r>
          </a:p>
          <a:p>
            <a:r>
              <a:rPr kumimoji="1" lang="en-US" altLang="zh-CN" dirty="0"/>
              <a:t>Masked Attention </a:t>
            </a:r>
          </a:p>
          <a:p>
            <a:r>
              <a:rPr kumimoji="1" lang="en-US" altLang="zh-CN" dirty="0"/>
              <a:t>Encoder Decoder Attention </a:t>
            </a:r>
          </a:p>
          <a:p>
            <a:r>
              <a:rPr kumimoji="1" lang="en-US" altLang="zh-CN" dirty="0"/>
              <a:t>Output Probabilities / Logits </a:t>
            </a:r>
          </a:p>
          <a:p>
            <a:r>
              <a:rPr kumimoji="1" lang="en-US" altLang="zh-CN" dirty="0"/>
              <a:t>Softmax </a:t>
            </a:r>
          </a:p>
          <a:p>
            <a:r>
              <a:rPr kumimoji="1" lang="en-US" altLang="zh-CN" dirty="0"/>
              <a:t>Decoder only models</a:t>
            </a:r>
            <a:endParaRPr kumimoji="1" lang="zh-CN" altLang="en-US" dirty="0"/>
          </a:p>
        </p:txBody>
      </p:sp>
    </p:spTree>
    <p:extLst>
      <p:ext uri="{BB962C8B-B14F-4D97-AF65-F5344CB8AC3E}">
        <p14:creationId xmlns:p14="http://schemas.microsoft.com/office/powerpoint/2010/main" val="54353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zh-CN" altLang="en-US" dirty="0"/>
              <a:t>任务：机器翻译 </a:t>
            </a:r>
            <a:r>
              <a:rPr kumimoji="1" lang="en-US" altLang="zh-CN" dirty="0"/>
              <a:t>Machine Translation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grpSp>
        <p:nvGrpSpPr>
          <p:cNvPr id="9" name="组合 8">
            <a:extLst>
              <a:ext uri="{FF2B5EF4-FFF2-40B4-BE49-F238E27FC236}">
                <a16:creationId xmlns:a16="http://schemas.microsoft.com/office/drawing/2014/main" id="{03728B24-2146-A642-9D9F-18241B77C4D6}"/>
              </a:ext>
            </a:extLst>
          </p:cNvPr>
          <p:cNvGrpSpPr/>
          <p:nvPr/>
        </p:nvGrpSpPr>
        <p:grpSpPr>
          <a:xfrm>
            <a:off x="2053649" y="1579182"/>
            <a:ext cx="3574738" cy="1715431"/>
            <a:chOff x="1025979" y="2333133"/>
            <a:chExt cx="4293476" cy="2965001"/>
          </a:xfrm>
        </p:grpSpPr>
        <p:sp>
          <p:nvSpPr>
            <p:cNvPr id="10" name="圆角矩形 9">
              <a:extLst>
                <a:ext uri="{FF2B5EF4-FFF2-40B4-BE49-F238E27FC236}">
                  <a16:creationId xmlns:a16="http://schemas.microsoft.com/office/drawing/2014/main" id="{F756BA35-28A0-324E-8378-287E5CC2D21C}"/>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1" name="圆角矩形 10">
              <a:extLst>
                <a:ext uri="{FF2B5EF4-FFF2-40B4-BE49-F238E27FC236}">
                  <a16:creationId xmlns:a16="http://schemas.microsoft.com/office/drawing/2014/main" id="{23A7A156-A86A-C84A-BF51-79FB45ADF1A9}"/>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Targets</a:t>
              </a:r>
            </a:p>
            <a:p>
              <a:pPr algn="ctr">
                <a:lnSpc>
                  <a:spcPct val="150000"/>
                </a:lnSpc>
              </a:pPr>
              <a:r>
                <a:rPr kumimoji="1" lang="en-US" altLang="zh-CN" sz="2000" dirty="0">
                  <a:solidFill>
                    <a:schemeClr val="tx1"/>
                  </a:solidFill>
                  <a:latin typeface="Gill Sans MT" panose="020B0502020104020203" pitchFamily="34" charset="0"/>
                  <a:ea typeface="+mj-ea"/>
                </a:rPr>
                <a:t>Ich</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have</a:t>
              </a:r>
              <a:r>
                <a:rPr kumimoji="1" lang="zh-CN" altLang="en-US" sz="2000" dirty="0">
                  <a:solidFill>
                    <a:schemeClr val="tx1"/>
                  </a:solidFill>
                  <a:latin typeface="Gill Sans MT" panose="020B0502020104020203" pitchFamily="34" charset="0"/>
                  <a:ea typeface="+mj-ea"/>
                </a:rPr>
                <a:t> </a:t>
              </a:r>
              <a:r>
                <a:rPr kumimoji="1" lang="en-US" altLang="zh-CN" sz="2000" dirty="0" err="1">
                  <a:solidFill>
                    <a:schemeClr val="tx1"/>
                  </a:solidFill>
                  <a:latin typeface="Gill Sans MT" panose="020B0502020104020203" pitchFamily="34" charset="0"/>
                </a:rPr>
                <a:t>eine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Frau</a:t>
              </a:r>
              <a:endParaRPr kumimoji="1" lang="zh-CN" altLang="en-US" sz="2000" dirty="0">
                <a:solidFill>
                  <a:schemeClr val="tx1"/>
                </a:solidFill>
                <a:latin typeface="Gill Sans MT" panose="020B0502020104020203" pitchFamily="34" charset="0"/>
                <a:ea typeface="+mj-ea"/>
              </a:endParaRPr>
            </a:p>
          </p:txBody>
        </p:sp>
      </p:grpSp>
      <p:grpSp>
        <p:nvGrpSpPr>
          <p:cNvPr id="12" name="组合 11">
            <a:extLst>
              <a:ext uri="{FF2B5EF4-FFF2-40B4-BE49-F238E27FC236}">
                <a16:creationId xmlns:a16="http://schemas.microsoft.com/office/drawing/2014/main" id="{38CF14CB-0F3C-F643-BD76-96C2B6B8F4F3}"/>
              </a:ext>
            </a:extLst>
          </p:cNvPr>
          <p:cNvGrpSpPr/>
          <p:nvPr/>
        </p:nvGrpSpPr>
        <p:grpSpPr>
          <a:xfrm>
            <a:off x="2187100" y="4346028"/>
            <a:ext cx="3574738" cy="1715431"/>
            <a:chOff x="1025979" y="2333133"/>
            <a:chExt cx="4293476" cy="2965001"/>
          </a:xfrm>
        </p:grpSpPr>
        <p:sp>
          <p:nvSpPr>
            <p:cNvPr id="13" name="圆角矩形 12">
              <a:extLst>
                <a:ext uri="{FF2B5EF4-FFF2-40B4-BE49-F238E27FC236}">
                  <a16:creationId xmlns:a16="http://schemas.microsoft.com/office/drawing/2014/main" id="{E8C120A9-859C-FF42-B715-433BE81B665D}"/>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4" name="圆角矩形 13">
              <a:extLst>
                <a:ext uri="{FF2B5EF4-FFF2-40B4-BE49-F238E27FC236}">
                  <a16:creationId xmlns:a16="http://schemas.microsoft.com/office/drawing/2014/main" id="{F9000574-9F09-A84E-B771-815AB4E2329E}"/>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Input</a:t>
              </a:r>
            </a:p>
            <a:p>
              <a:pPr algn="ctr">
                <a:lnSpc>
                  <a:spcPct val="150000"/>
                </a:lnSpc>
              </a:pPr>
              <a:r>
                <a:rPr kumimoji="1" lang="en-US" altLang="zh-CN" sz="2000" dirty="0">
                  <a:solidFill>
                    <a:schemeClr val="tx1"/>
                  </a:solidFill>
                  <a:latin typeface="Gill Sans MT" panose="020B0502020104020203" pitchFamily="34" charset="0"/>
                  <a:ea typeface="+mj-ea"/>
                </a:rPr>
                <a:t>I</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ate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an</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woman</a:t>
              </a:r>
              <a:endParaRPr kumimoji="1" lang="zh-CN" altLang="en-US" sz="2000" dirty="0">
                <a:solidFill>
                  <a:schemeClr val="tx1"/>
                </a:solidFill>
                <a:latin typeface="Gill Sans MT" panose="020B0502020104020203" pitchFamily="34" charset="0"/>
                <a:ea typeface="+mj-ea"/>
              </a:endParaRPr>
            </a:p>
          </p:txBody>
        </p:sp>
      </p:grpSp>
      <p:sp>
        <p:nvSpPr>
          <p:cNvPr id="15" name="右箭头 14">
            <a:extLst>
              <a:ext uri="{FF2B5EF4-FFF2-40B4-BE49-F238E27FC236}">
                <a16:creationId xmlns:a16="http://schemas.microsoft.com/office/drawing/2014/main" id="{FC4B8F49-F836-384B-AAE2-DC62EDAA2173}"/>
              </a:ext>
            </a:extLst>
          </p:cNvPr>
          <p:cNvSpPr/>
          <p:nvPr/>
        </p:nvSpPr>
        <p:spPr>
          <a:xfrm rot="16200000">
            <a:off x="3634197" y="3359603"/>
            <a:ext cx="680545" cy="914036"/>
          </a:xfrm>
          <a:prstGeom prst="rightArrow">
            <a:avLst>
              <a:gd name="adj1" fmla="val 50000"/>
              <a:gd name="adj2" fmla="val 7251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27879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Inputs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grpSp>
        <p:nvGrpSpPr>
          <p:cNvPr id="10" name="组合 9">
            <a:extLst>
              <a:ext uri="{FF2B5EF4-FFF2-40B4-BE49-F238E27FC236}">
                <a16:creationId xmlns:a16="http://schemas.microsoft.com/office/drawing/2014/main" id="{7987BB78-BA13-B147-A340-725C71E8E9E0}"/>
              </a:ext>
            </a:extLst>
          </p:cNvPr>
          <p:cNvGrpSpPr/>
          <p:nvPr/>
        </p:nvGrpSpPr>
        <p:grpSpPr>
          <a:xfrm>
            <a:off x="2266407" y="3662856"/>
            <a:ext cx="3574738" cy="1715431"/>
            <a:chOff x="1025979" y="2333133"/>
            <a:chExt cx="4293476" cy="2965001"/>
          </a:xfrm>
        </p:grpSpPr>
        <p:sp>
          <p:nvSpPr>
            <p:cNvPr id="11" name="圆角矩形 10">
              <a:extLst>
                <a:ext uri="{FF2B5EF4-FFF2-40B4-BE49-F238E27FC236}">
                  <a16:creationId xmlns:a16="http://schemas.microsoft.com/office/drawing/2014/main" id="{E233887A-93D7-FD43-9362-FEB9BB9DBE20}"/>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2" name="圆角矩形 11">
              <a:extLst>
                <a:ext uri="{FF2B5EF4-FFF2-40B4-BE49-F238E27FC236}">
                  <a16:creationId xmlns:a16="http://schemas.microsoft.com/office/drawing/2014/main" id="{29B86571-D643-354A-A4E5-4B19470B3055}"/>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Input</a:t>
              </a:r>
            </a:p>
            <a:p>
              <a:pPr algn="ctr">
                <a:lnSpc>
                  <a:spcPct val="150000"/>
                </a:lnSpc>
              </a:pPr>
              <a:r>
                <a:rPr kumimoji="1" lang="en-US" altLang="zh-CN" sz="2000" dirty="0">
                  <a:solidFill>
                    <a:schemeClr val="tx1"/>
                  </a:solidFill>
                  <a:latin typeface="Gill Sans MT" panose="020B0502020104020203" pitchFamily="34" charset="0"/>
                  <a:ea typeface="+mj-ea"/>
                </a:rPr>
                <a:t>I</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ate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an</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woman</a:t>
              </a:r>
              <a:endParaRPr kumimoji="1" lang="zh-CN" altLang="en-US" sz="2000" dirty="0">
                <a:solidFill>
                  <a:schemeClr val="tx1"/>
                </a:solidFill>
                <a:latin typeface="Gill Sans MT" panose="020B0502020104020203" pitchFamily="34" charset="0"/>
                <a:ea typeface="+mj-ea"/>
              </a:endParaRPr>
            </a:p>
          </p:txBody>
        </p:sp>
      </p:grpSp>
      <p:sp>
        <p:nvSpPr>
          <p:cNvPr id="4" name="矩形 3">
            <a:extLst>
              <a:ext uri="{FF2B5EF4-FFF2-40B4-BE49-F238E27FC236}">
                <a16:creationId xmlns:a16="http://schemas.microsoft.com/office/drawing/2014/main" id="{BAE44D37-C555-CA40-BE3F-32467F99D242}"/>
              </a:ext>
            </a:extLst>
          </p:cNvPr>
          <p:cNvSpPr/>
          <p:nvPr/>
        </p:nvSpPr>
        <p:spPr>
          <a:xfrm>
            <a:off x="2341539" y="2256607"/>
            <a:ext cx="3532762" cy="584775"/>
          </a:xfrm>
          <a:prstGeom prst="rect">
            <a:avLst/>
          </a:prstGeom>
        </p:spPr>
        <p:txBody>
          <a:bodyPr wrap="none">
            <a:spAutoFit/>
          </a:bodyPr>
          <a:lstStyle/>
          <a:p>
            <a:r>
              <a:rPr kumimoji="1" lang="en-US" altLang="zh-CN" sz="3200" b="1" dirty="0">
                <a:solidFill>
                  <a:srgbClr val="C00000"/>
                </a:solidFill>
                <a:latin typeface="Gill Sans MT" panose="020B0502020104020203" pitchFamily="34" charset="0"/>
              </a:rPr>
              <a:t>Processing</a:t>
            </a:r>
            <a:r>
              <a:rPr kumimoji="1" lang="zh-CN" altLang="en-US" sz="3200" b="1" dirty="0">
                <a:solidFill>
                  <a:srgbClr val="C00000"/>
                </a:solidFill>
                <a:latin typeface="Gill Sans MT" panose="020B0502020104020203" pitchFamily="34" charset="0"/>
              </a:rPr>
              <a:t> </a:t>
            </a:r>
            <a:r>
              <a:rPr kumimoji="1" lang="en-US" altLang="zh-CN" sz="3200" b="1" dirty="0">
                <a:solidFill>
                  <a:srgbClr val="C00000"/>
                </a:solidFill>
                <a:latin typeface="Gill Sans MT" panose="020B0502020104020203" pitchFamily="34" charset="0"/>
              </a:rPr>
              <a:t>Inputs</a:t>
            </a:r>
            <a:endParaRPr lang="zh-CN" altLang="en-US" sz="3200" b="1" dirty="0">
              <a:solidFill>
                <a:srgbClr val="C00000"/>
              </a:solidFill>
            </a:endParaRPr>
          </a:p>
        </p:txBody>
      </p:sp>
      <p:sp>
        <p:nvSpPr>
          <p:cNvPr id="14" name="圆角矩形 13">
            <a:extLst>
              <a:ext uri="{FF2B5EF4-FFF2-40B4-BE49-F238E27FC236}">
                <a16:creationId xmlns:a16="http://schemas.microsoft.com/office/drawing/2014/main" id="{F00C62B7-91A7-3444-8710-B350B40D7832}"/>
              </a:ext>
            </a:extLst>
          </p:cNvPr>
          <p:cNvSpPr/>
          <p:nvPr/>
        </p:nvSpPr>
        <p:spPr>
          <a:xfrm>
            <a:off x="7717296" y="4918842"/>
            <a:ext cx="1878649" cy="1250730"/>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04290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Inputs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C80B29D0-1854-3C4B-BAED-37AB24698761}"/>
              </a:ext>
            </a:extLst>
          </p:cNvPr>
          <p:cNvSpPr/>
          <p:nvPr/>
        </p:nvSpPr>
        <p:spPr>
          <a:xfrm>
            <a:off x="7717296" y="4918842"/>
            <a:ext cx="1878649" cy="1250730"/>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EAB1371-FAF6-EB42-9D58-39645AC51162}"/>
              </a:ext>
            </a:extLst>
          </p:cNvPr>
          <p:cNvPicPr>
            <a:picLocks noChangeAspect="1"/>
          </p:cNvPicPr>
          <p:nvPr/>
        </p:nvPicPr>
        <p:blipFill>
          <a:blip r:embed="rId3"/>
          <a:stretch>
            <a:fillRect/>
          </a:stretch>
        </p:blipFill>
        <p:spPr>
          <a:xfrm>
            <a:off x="623635" y="3585342"/>
            <a:ext cx="6096000" cy="2667000"/>
          </a:xfrm>
          <a:prstGeom prst="rect">
            <a:avLst/>
          </a:prstGeom>
        </p:spPr>
      </p:pic>
    </p:spTree>
    <p:extLst>
      <p:ext uri="{BB962C8B-B14F-4D97-AF65-F5344CB8AC3E}">
        <p14:creationId xmlns:p14="http://schemas.microsoft.com/office/powerpoint/2010/main" val="378907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Inputs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6" name="图片 5">
            <a:extLst>
              <a:ext uri="{FF2B5EF4-FFF2-40B4-BE49-F238E27FC236}">
                <a16:creationId xmlns:a16="http://schemas.microsoft.com/office/drawing/2014/main" id="{526E535C-45AA-B548-BFD0-BE542B9801E0}"/>
              </a:ext>
            </a:extLst>
          </p:cNvPr>
          <p:cNvPicPr>
            <a:picLocks noChangeAspect="1"/>
          </p:cNvPicPr>
          <p:nvPr/>
        </p:nvPicPr>
        <p:blipFill>
          <a:blip r:embed="rId3"/>
          <a:stretch>
            <a:fillRect/>
          </a:stretch>
        </p:blipFill>
        <p:spPr>
          <a:xfrm>
            <a:off x="834669" y="1578251"/>
            <a:ext cx="6134100" cy="4584700"/>
          </a:xfrm>
          <a:prstGeom prst="rect">
            <a:avLst/>
          </a:prstGeom>
        </p:spPr>
      </p:pic>
      <p:sp>
        <p:nvSpPr>
          <p:cNvPr id="9" name="圆角矩形 8">
            <a:extLst>
              <a:ext uri="{FF2B5EF4-FFF2-40B4-BE49-F238E27FC236}">
                <a16:creationId xmlns:a16="http://schemas.microsoft.com/office/drawing/2014/main" id="{CE085C9C-138E-4D47-9522-40CE18A1638E}"/>
              </a:ext>
            </a:extLst>
          </p:cNvPr>
          <p:cNvSpPr/>
          <p:nvPr/>
        </p:nvSpPr>
        <p:spPr>
          <a:xfrm>
            <a:off x="7717296" y="4918842"/>
            <a:ext cx="1878649" cy="1250730"/>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3872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E633655-E0E6-C646-8441-39704B97C3AB}"/>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59E3DE2-99CC-3E4A-8826-E333E8142AC1}"/>
              </a:ext>
            </a:extLst>
          </p:cNvPr>
          <p:cNvPicPr>
            <a:picLocks noChangeAspect="1"/>
          </p:cNvPicPr>
          <p:nvPr/>
        </p:nvPicPr>
        <p:blipFill>
          <a:blip r:embed="rId3"/>
          <a:stretch>
            <a:fillRect/>
          </a:stretch>
        </p:blipFill>
        <p:spPr>
          <a:xfrm>
            <a:off x="950283" y="4578922"/>
            <a:ext cx="6134100" cy="1308100"/>
          </a:xfrm>
          <a:prstGeom prst="rect">
            <a:avLst/>
          </a:prstGeom>
        </p:spPr>
      </p:pic>
      <p:sp>
        <p:nvSpPr>
          <p:cNvPr id="9" name="矩形 8">
            <a:extLst>
              <a:ext uri="{FF2B5EF4-FFF2-40B4-BE49-F238E27FC236}">
                <a16:creationId xmlns:a16="http://schemas.microsoft.com/office/drawing/2014/main" id="{D63E1255-EEA3-6B49-8221-58123437126A}"/>
              </a:ext>
            </a:extLst>
          </p:cNvPr>
          <p:cNvSpPr/>
          <p:nvPr/>
        </p:nvSpPr>
        <p:spPr>
          <a:xfrm rot="20366869">
            <a:off x="1900104" y="2588106"/>
            <a:ext cx="4542013" cy="646331"/>
          </a:xfrm>
          <a:prstGeom prst="rect">
            <a:avLst/>
          </a:prstGeom>
        </p:spPr>
        <p:txBody>
          <a:bodyPr wrap="none">
            <a:spAutoFit/>
          </a:bodyPr>
          <a:lstStyle/>
          <a:p>
            <a:r>
              <a:rPr kumimoji="1" lang="en-US" altLang="zh-CN" sz="3600" dirty="0">
                <a:solidFill>
                  <a:srgbClr val="C00000"/>
                </a:solidFill>
                <a:latin typeface="Gill Sans MT" panose="020B0502020104020203" pitchFamily="34" charset="0"/>
              </a:rPr>
              <a:t>where</a:t>
            </a:r>
            <a:r>
              <a:rPr kumimoji="1" lang="zh-CN" altLang="en-US" sz="3600" dirty="0">
                <a:solidFill>
                  <a:srgbClr val="C00000"/>
                </a:solidFill>
                <a:latin typeface="Gill Sans MT" panose="020B0502020104020203" pitchFamily="34" charset="0"/>
              </a:rPr>
              <a:t> </a:t>
            </a:r>
            <a:r>
              <a:rPr kumimoji="1" lang="en-US" altLang="zh-CN" sz="3600" dirty="0">
                <a:solidFill>
                  <a:srgbClr val="C00000"/>
                </a:solidFill>
                <a:latin typeface="Gill Sans MT" panose="020B0502020104020203" pitchFamily="34" charset="0"/>
              </a:rPr>
              <a:t>is</a:t>
            </a:r>
            <a:r>
              <a:rPr kumimoji="1" lang="zh-CN" altLang="en-US" sz="3600" dirty="0">
                <a:solidFill>
                  <a:srgbClr val="C00000"/>
                </a:solidFill>
                <a:latin typeface="Gill Sans MT" panose="020B0502020104020203" pitchFamily="34" charset="0"/>
              </a:rPr>
              <a:t> </a:t>
            </a:r>
            <a:r>
              <a:rPr kumimoji="1" lang="en-US" altLang="zh-CN" sz="3600" dirty="0">
                <a:solidFill>
                  <a:srgbClr val="C00000"/>
                </a:solidFill>
                <a:latin typeface="Gill Sans MT" panose="020B0502020104020203" pitchFamily="34" charset="0"/>
              </a:rPr>
              <a:t>the</a:t>
            </a:r>
            <a:r>
              <a:rPr kumimoji="1" lang="zh-CN" altLang="en-US" sz="3600" dirty="0">
                <a:solidFill>
                  <a:srgbClr val="C00000"/>
                </a:solidFill>
                <a:latin typeface="Gill Sans MT" panose="020B0502020104020203" pitchFamily="34" charset="0"/>
              </a:rPr>
              <a:t> </a:t>
            </a:r>
            <a:r>
              <a:rPr kumimoji="1" lang="en-US" altLang="zh-CN" sz="3600" dirty="0">
                <a:solidFill>
                  <a:srgbClr val="C00000"/>
                </a:solidFill>
                <a:latin typeface="Gill Sans MT" panose="020B0502020104020203" pitchFamily="34" charset="0"/>
              </a:rPr>
              <a:t>content</a:t>
            </a:r>
            <a:r>
              <a:rPr kumimoji="1" lang="zh-CN" altLang="en-US" sz="3600" dirty="0">
                <a:solidFill>
                  <a:srgbClr val="C00000"/>
                </a:solidFill>
                <a:latin typeface="Gill Sans MT" panose="020B0502020104020203" pitchFamily="34" charset="0"/>
              </a:rPr>
              <a:t>？</a:t>
            </a:r>
            <a:endParaRPr lang="zh-CN" altLang="en-US" sz="3600" dirty="0">
              <a:solidFill>
                <a:srgbClr val="C00000"/>
              </a:solidFill>
            </a:endParaRPr>
          </a:p>
        </p:txBody>
      </p:sp>
    </p:spTree>
    <p:extLst>
      <p:ext uri="{BB962C8B-B14F-4D97-AF65-F5344CB8AC3E}">
        <p14:creationId xmlns:p14="http://schemas.microsoft.com/office/powerpoint/2010/main" val="674452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B962A04F-5E20-114B-BA29-AF6098B8DA4A}"/>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3382A9D3-9DDD-7A44-9450-AED15C7DC615}"/>
              </a:ext>
            </a:extLst>
          </p:cNvPr>
          <p:cNvPicPr>
            <a:picLocks noChangeAspect="1"/>
          </p:cNvPicPr>
          <p:nvPr/>
        </p:nvPicPr>
        <p:blipFill>
          <a:blip r:embed="rId3"/>
          <a:stretch>
            <a:fillRect/>
          </a:stretch>
        </p:blipFill>
        <p:spPr>
          <a:xfrm>
            <a:off x="623635" y="2956271"/>
            <a:ext cx="6721930" cy="3021228"/>
          </a:xfrm>
          <a:prstGeom prst="rect">
            <a:avLst/>
          </a:prstGeom>
        </p:spPr>
      </p:pic>
    </p:spTree>
    <p:extLst>
      <p:ext uri="{BB962C8B-B14F-4D97-AF65-F5344CB8AC3E}">
        <p14:creationId xmlns:p14="http://schemas.microsoft.com/office/powerpoint/2010/main" val="35963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72617D3-768A-CC4B-837E-A63A289CDB3A}"/>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83FFBF4C-D582-184B-B2E7-BA4C6BE5DD40}"/>
              </a:ext>
            </a:extLst>
          </p:cNvPr>
          <p:cNvPicPr>
            <a:picLocks noChangeAspect="1"/>
          </p:cNvPicPr>
          <p:nvPr/>
        </p:nvPicPr>
        <p:blipFill>
          <a:blip r:embed="rId3"/>
          <a:stretch>
            <a:fillRect/>
          </a:stretch>
        </p:blipFill>
        <p:spPr>
          <a:xfrm>
            <a:off x="511377" y="2839789"/>
            <a:ext cx="6772292" cy="3098354"/>
          </a:xfrm>
          <a:prstGeom prst="rect">
            <a:avLst/>
          </a:prstGeom>
        </p:spPr>
      </p:pic>
    </p:spTree>
    <p:extLst>
      <p:ext uri="{BB962C8B-B14F-4D97-AF65-F5344CB8AC3E}">
        <p14:creationId xmlns:p14="http://schemas.microsoft.com/office/powerpoint/2010/main" val="348127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BE6F3620-EC09-004C-89C6-E1945ABF40AE}"/>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0B7621A6-2837-D74C-9C68-654A50F5667B}"/>
              </a:ext>
            </a:extLst>
          </p:cNvPr>
          <p:cNvPicPr>
            <a:picLocks noChangeAspect="1"/>
          </p:cNvPicPr>
          <p:nvPr/>
        </p:nvPicPr>
        <p:blipFill>
          <a:blip r:embed="rId3"/>
          <a:stretch>
            <a:fillRect/>
          </a:stretch>
        </p:blipFill>
        <p:spPr>
          <a:xfrm>
            <a:off x="458825" y="1629102"/>
            <a:ext cx="6790592" cy="4236445"/>
          </a:xfrm>
          <a:prstGeom prst="rect">
            <a:avLst/>
          </a:prstGeom>
        </p:spPr>
      </p:pic>
    </p:spTree>
    <p:extLst>
      <p:ext uri="{BB962C8B-B14F-4D97-AF65-F5344CB8AC3E}">
        <p14:creationId xmlns:p14="http://schemas.microsoft.com/office/powerpoint/2010/main" val="1485227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9FB6435-87CD-D949-B009-D4BF5AB48264}"/>
              </a:ext>
            </a:extLst>
          </p:cNvPr>
          <p:cNvSpPr>
            <a:spLocks noGrp="1"/>
          </p:cNvSpPr>
          <p:nvPr>
            <p:ph type="title"/>
          </p:nvPr>
        </p:nvSpPr>
        <p:spPr/>
        <p:txBody>
          <a:bodyPr/>
          <a:lstStyle/>
          <a:p>
            <a:r>
              <a:rPr lang="en-US" altLang="zh-CN" dirty="0"/>
              <a:t>Attention</a:t>
            </a:r>
            <a:r>
              <a:rPr lang="zh-CN" altLang="en-US" dirty="0"/>
              <a:t> </a:t>
            </a:r>
            <a:r>
              <a:rPr lang="en-US" altLang="zh-CN" dirty="0"/>
              <a:t>and</a:t>
            </a:r>
            <a:r>
              <a:rPr lang="zh-CN" altLang="en-US" dirty="0"/>
              <a:t> </a:t>
            </a:r>
            <a:r>
              <a:rPr lang="en-US" altLang="zh-CN" dirty="0"/>
              <a:t>Multi-Head</a:t>
            </a:r>
            <a:r>
              <a:rPr lang="zh-CN" altLang="en-US" dirty="0"/>
              <a:t> </a:t>
            </a:r>
            <a:r>
              <a:rPr lang="en-US" altLang="zh-CN" dirty="0"/>
              <a:t>Attention</a:t>
            </a:r>
            <a:endParaRPr lang="zh-CN" altLang="en-US" dirty="0"/>
          </a:p>
        </p:txBody>
      </p:sp>
      <p:sp>
        <p:nvSpPr>
          <p:cNvPr id="8" name="内容占位符 7">
            <a:extLst>
              <a:ext uri="{FF2B5EF4-FFF2-40B4-BE49-F238E27FC236}">
                <a16:creationId xmlns:a16="http://schemas.microsoft.com/office/drawing/2014/main" id="{433E9E6E-7920-0248-A800-596107876DB2}"/>
              </a:ext>
            </a:extLst>
          </p:cNvPr>
          <p:cNvSpPr>
            <a:spLocks noGrp="1"/>
          </p:cNvSpPr>
          <p:nvPr>
            <p:ph sz="half" idx="1"/>
          </p:nvPr>
        </p:nvSpPr>
        <p:spPr>
          <a:xfrm>
            <a:off x="623635" y="1360170"/>
            <a:ext cx="6008393" cy="4994910"/>
          </a:xfrm>
        </p:spPr>
        <p:txBody>
          <a:bodyPr/>
          <a:lstStyle/>
          <a:p>
            <a:r>
              <a:rPr lang="zh-CN" altLang="en-US" dirty="0"/>
              <a:t>对当前 </a:t>
            </a:r>
            <a:r>
              <a:rPr lang="en-US" altLang="zh-CN" dirty="0"/>
              <a:t>Query</a:t>
            </a:r>
            <a:r>
              <a:rPr lang="zh-CN" altLang="en-US" dirty="0"/>
              <a:t> 和所有的 </a:t>
            </a:r>
            <a:r>
              <a:rPr lang="en-US" altLang="zh-CN" dirty="0"/>
              <a:t>Key</a:t>
            </a:r>
            <a:r>
              <a:rPr lang="zh-CN" altLang="en-US" dirty="0"/>
              <a:t> 计算相似度，将这个相似度值通过 </a:t>
            </a:r>
            <a:r>
              <a:rPr lang="en-US" altLang="zh-CN" dirty="0"/>
              <a:t>Softmax</a:t>
            </a:r>
            <a:r>
              <a:rPr lang="zh-CN" altLang="en-US" dirty="0"/>
              <a:t> 进行得到一组权重，根据这组权重与对应 </a:t>
            </a:r>
            <a:r>
              <a:rPr lang="en-US" altLang="zh-CN" dirty="0"/>
              <a:t>Value</a:t>
            </a:r>
            <a:r>
              <a:rPr lang="zh-CN" altLang="en-US" dirty="0"/>
              <a:t> 乘积求和得到 </a:t>
            </a:r>
            <a:r>
              <a:rPr lang="en-US" altLang="zh-CN" dirty="0"/>
              <a:t>Attention</a:t>
            </a:r>
            <a:r>
              <a:rPr lang="zh-CN" altLang="en-US" dirty="0"/>
              <a:t> 下 </a:t>
            </a:r>
            <a:r>
              <a:rPr lang="en-US" altLang="zh-CN" dirty="0"/>
              <a:t>Value</a:t>
            </a:r>
            <a:r>
              <a:rPr lang="zh-CN" altLang="en-US" dirty="0"/>
              <a:t> 值。</a:t>
            </a:r>
          </a:p>
        </p:txBody>
      </p:sp>
      <p:pic>
        <p:nvPicPr>
          <p:cNvPr id="9" name="图片 8">
            <a:extLst>
              <a:ext uri="{FF2B5EF4-FFF2-40B4-BE49-F238E27FC236}">
                <a16:creationId xmlns:a16="http://schemas.microsoft.com/office/drawing/2014/main" id="{AEF501E6-BB82-C549-9D40-57BC1E492369}"/>
              </a:ext>
            </a:extLst>
          </p:cNvPr>
          <p:cNvPicPr>
            <a:picLocks noChangeAspect="1"/>
          </p:cNvPicPr>
          <p:nvPr/>
        </p:nvPicPr>
        <p:blipFill>
          <a:blip r:embed="rId2"/>
          <a:stretch>
            <a:fillRect/>
          </a:stretch>
        </p:blipFill>
        <p:spPr>
          <a:xfrm>
            <a:off x="7037523" y="1360170"/>
            <a:ext cx="4150465" cy="5025954"/>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03F2DE5-634E-4D40-99DE-10AB1BB1F22A}"/>
                  </a:ext>
                </a:extLst>
              </p:cNvPr>
              <p:cNvSpPr txBox="1"/>
              <p:nvPr/>
            </p:nvSpPr>
            <p:spPr>
              <a:xfrm>
                <a:off x="913273" y="4146416"/>
                <a:ext cx="5429115" cy="896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1D1D1A"/>
                          </a:solidFill>
                          <a:latin typeface="Cambria Math" panose="02040503050406030204" pitchFamily="18" charset="0"/>
                        </a:rPr>
                        <m:t>𝐴𝑡𝑡𝑒𝑛𝑡𝑖𝑜𝑛</m:t>
                      </m:r>
                      <m:d>
                        <m:dPr>
                          <m:ctrlPr>
                            <a:rPr kumimoji="1" lang="en-US" altLang="zh-CN" sz="2400" b="0" i="1" smtClean="0">
                              <a:solidFill>
                                <a:srgbClr val="1D1D1A"/>
                              </a:solidFill>
                              <a:latin typeface="Cambria Math" panose="02040503050406030204" pitchFamily="18" charset="0"/>
                            </a:rPr>
                          </m:ctrlPr>
                        </m:dPr>
                        <m:e>
                          <m:r>
                            <a:rPr kumimoji="1" lang="en-US" altLang="zh-CN" sz="2400" b="0" i="1" smtClean="0">
                              <a:solidFill>
                                <a:srgbClr val="1D1D1A"/>
                              </a:solidFill>
                              <a:latin typeface="Cambria Math" panose="02040503050406030204" pitchFamily="18" charset="0"/>
                            </a:rPr>
                            <m:t>𝑄</m:t>
                          </m:r>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𝐾</m:t>
                          </m:r>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𝑉</m:t>
                          </m:r>
                        </m:e>
                      </m:d>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𝑆𝑜𝑓𝑡𝑚𝑎𝑥</m:t>
                      </m:r>
                      <m:d>
                        <m:dPr>
                          <m:ctrlPr>
                            <a:rPr kumimoji="1" lang="en-US" altLang="zh-CN" sz="2400" b="0" i="1" smtClean="0">
                              <a:solidFill>
                                <a:srgbClr val="1D1D1A"/>
                              </a:solidFill>
                              <a:latin typeface="Cambria Math" panose="02040503050406030204" pitchFamily="18" charset="0"/>
                            </a:rPr>
                          </m:ctrlPr>
                        </m:dPr>
                        <m:e>
                          <m:f>
                            <m:fPr>
                              <m:ctrlPr>
                                <a:rPr kumimoji="1" lang="en-US" altLang="zh-CN" sz="2400" b="0" i="1" smtClean="0">
                                  <a:solidFill>
                                    <a:srgbClr val="1D1D1A"/>
                                  </a:solidFill>
                                  <a:latin typeface="Cambria Math" panose="02040503050406030204" pitchFamily="18" charset="0"/>
                                </a:rPr>
                              </m:ctrlPr>
                            </m:fPr>
                            <m:num>
                              <m:r>
                                <a:rPr kumimoji="1" lang="en-US" altLang="zh-CN" sz="2400" b="0" i="1" smtClean="0">
                                  <a:solidFill>
                                    <a:srgbClr val="1D1D1A"/>
                                  </a:solidFill>
                                  <a:latin typeface="Cambria Math" panose="02040503050406030204" pitchFamily="18" charset="0"/>
                                </a:rPr>
                                <m:t>𝑄</m:t>
                              </m:r>
                              <m:sSup>
                                <m:sSupPr>
                                  <m:ctrlPr>
                                    <a:rPr kumimoji="1" lang="en-US" altLang="zh-CN" sz="2400" b="0" i="1" smtClean="0">
                                      <a:solidFill>
                                        <a:srgbClr val="1D1D1A"/>
                                      </a:solidFill>
                                      <a:latin typeface="Cambria Math" panose="02040503050406030204" pitchFamily="18" charset="0"/>
                                    </a:rPr>
                                  </m:ctrlPr>
                                </m:sSupPr>
                                <m:e>
                                  <m:r>
                                    <a:rPr kumimoji="1" lang="en-US" altLang="zh-CN" sz="2400" b="0" i="1" smtClean="0">
                                      <a:solidFill>
                                        <a:srgbClr val="1D1D1A"/>
                                      </a:solidFill>
                                      <a:latin typeface="Cambria Math" panose="02040503050406030204" pitchFamily="18" charset="0"/>
                                    </a:rPr>
                                    <m:t>𝐾</m:t>
                                  </m:r>
                                </m:e>
                                <m:sup>
                                  <m:r>
                                    <a:rPr kumimoji="1" lang="en-US" altLang="zh-CN" sz="2400" b="0" i="1" smtClean="0">
                                      <a:solidFill>
                                        <a:srgbClr val="1D1D1A"/>
                                      </a:solidFill>
                                      <a:latin typeface="Cambria Math" panose="02040503050406030204" pitchFamily="18" charset="0"/>
                                    </a:rPr>
                                    <m:t>𝑇</m:t>
                                  </m:r>
                                </m:sup>
                              </m:sSup>
                            </m:num>
                            <m:den>
                              <m:rad>
                                <m:radPr>
                                  <m:degHide m:val="on"/>
                                  <m:ctrlPr>
                                    <a:rPr kumimoji="1" lang="en-US" altLang="zh-CN" sz="2400" b="0" i="1" smtClean="0">
                                      <a:solidFill>
                                        <a:srgbClr val="1D1D1A"/>
                                      </a:solidFill>
                                      <a:latin typeface="Cambria Math" panose="02040503050406030204" pitchFamily="18" charset="0"/>
                                    </a:rPr>
                                  </m:ctrlPr>
                                </m:radPr>
                                <m:deg/>
                                <m:e>
                                  <m:sSub>
                                    <m:sSubPr>
                                      <m:ctrlPr>
                                        <a:rPr kumimoji="1" lang="en-US" altLang="zh-CN" sz="2400" b="0" i="1" smtClean="0">
                                          <a:solidFill>
                                            <a:srgbClr val="1D1D1A"/>
                                          </a:solidFill>
                                          <a:latin typeface="Cambria Math" panose="02040503050406030204" pitchFamily="18" charset="0"/>
                                        </a:rPr>
                                      </m:ctrlPr>
                                    </m:sSubPr>
                                    <m:e>
                                      <m:r>
                                        <a:rPr kumimoji="1" lang="en-US" altLang="zh-CN" sz="2400" b="0" i="1" smtClean="0">
                                          <a:solidFill>
                                            <a:srgbClr val="1D1D1A"/>
                                          </a:solidFill>
                                          <a:latin typeface="Cambria Math" panose="02040503050406030204" pitchFamily="18" charset="0"/>
                                        </a:rPr>
                                        <m:t>𝑑</m:t>
                                      </m:r>
                                    </m:e>
                                    <m:sub>
                                      <m:r>
                                        <a:rPr kumimoji="1" lang="en-US" altLang="zh-CN" sz="2400" b="0" i="1" smtClean="0">
                                          <a:solidFill>
                                            <a:srgbClr val="1D1D1A"/>
                                          </a:solidFill>
                                          <a:latin typeface="Cambria Math" panose="02040503050406030204" pitchFamily="18" charset="0"/>
                                        </a:rPr>
                                        <m:t>𝑘</m:t>
                                      </m:r>
                                    </m:sub>
                                  </m:sSub>
                                </m:e>
                              </m:rad>
                            </m:den>
                          </m:f>
                        </m:e>
                      </m:d>
                      <m:r>
                        <a:rPr kumimoji="1" lang="en-US" altLang="zh-CN" sz="2400" b="0" i="1" smtClean="0">
                          <a:solidFill>
                            <a:srgbClr val="1D1D1A"/>
                          </a:solidFill>
                          <a:latin typeface="Cambria Math" panose="02040503050406030204" pitchFamily="18" charset="0"/>
                        </a:rPr>
                        <m:t>𝑉</m:t>
                      </m:r>
                    </m:oMath>
                  </m:oMathPara>
                </a14:m>
                <a:endParaRPr kumimoji="1" lang="zh-CN" altLang="en-US" sz="2400" dirty="0">
                  <a:solidFill>
                    <a:srgbClr val="1D1D1A"/>
                  </a:solidFill>
                </a:endParaRPr>
              </a:p>
            </p:txBody>
          </p:sp>
        </mc:Choice>
        <mc:Fallback xmlns="">
          <p:sp>
            <p:nvSpPr>
              <p:cNvPr id="3" name="文本框 2">
                <a:extLst>
                  <a:ext uri="{FF2B5EF4-FFF2-40B4-BE49-F238E27FC236}">
                    <a16:creationId xmlns:a16="http://schemas.microsoft.com/office/drawing/2014/main" id="{E03F2DE5-634E-4D40-99DE-10AB1BB1F22A}"/>
                  </a:ext>
                </a:extLst>
              </p:cNvPr>
              <p:cNvSpPr txBox="1">
                <a:spLocks noRot="1" noChangeAspect="1" noMove="1" noResize="1" noEditPoints="1" noAdjustHandles="1" noChangeArrowheads="1" noChangeShapeType="1" noTextEdit="1"/>
              </p:cNvSpPr>
              <p:nvPr/>
            </p:nvSpPr>
            <p:spPr>
              <a:xfrm>
                <a:off x="913273" y="4146416"/>
                <a:ext cx="5429115" cy="896336"/>
              </a:xfrm>
              <a:prstGeom prst="rect">
                <a:avLst/>
              </a:prstGeom>
              <a:blipFill>
                <a:blip r:embed="rId3"/>
                <a:stretch>
                  <a:fillRect l="-703" r="-468"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507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9FB6435-87CD-D949-B009-D4BF5AB48264}"/>
              </a:ext>
            </a:extLst>
          </p:cNvPr>
          <p:cNvSpPr>
            <a:spLocks noGrp="1"/>
          </p:cNvSpPr>
          <p:nvPr>
            <p:ph type="title"/>
          </p:nvPr>
        </p:nvSpPr>
        <p:spPr/>
        <p:txBody>
          <a:bodyPr/>
          <a:lstStyle/>
          <a:p>
            <a:r>
              <a:rPr lang="en-US" altLang="zh-CN" dirty="0"/>
              <a:t>Attention</a:t>
            </a:r>
            <a:r>
              <a:rPr lang="zh-CN" altLang="en-US" dirty="0"/>
              <a:t> </a:t>
            </a:r>
            <a:r>
              <a:rPr lang="en-US" altLang="zh-CN" dirty="0"/>
              <a:t>and</a:t>
            </a:r>
            <a:r>
              <a:rPr lang="zh-CN" altLang="en-US" dirty="0"/>
              <a:t> </a:t>
            </a:r>
            <a:r>
              <a:rPr lang="en-US" altLang="zh-CN" dirty="0"/>
              <a:t>Multi-Head</a:t>
            </a:r>
            <a:r>
              <a:rPr lang="zh-CN" altLang="en-US" dirty="0"/>
              <a:t> </a:t>
            </a:r>
            <a:r>
              <a:rPr lang="en-US" altLang="zh-CN" dirty="0"/>
              <a:t>Attention</a:t>
            </a:r>
            <a:endParaRPr lang="zh-CN" altLang="en-US" dirty="0"/>
          </a:p>
        </p:txBody>
      </p:sp>
      <p:sp>
        <p:nvSpPr>
          <p:cNvPr id="8" name="内容占位符 7">
            <a:extLst>
              <a:ext uri="{FF2B5EF4-FFF2-40B4-BE49-F238E27FC236}">
                <a16:creationId xmlns:a16="http://schemas.microsoft.com/office/drawing/2014/main" id="{433E9E6E-7920-0248-A800-596107876DB2}"/>
              </a:ext>
            </a:extLst>
          </p:cNvPr>
          <p:cNvSpPr>
            <a:spLocks noGrp="1"/>
          </p:cNvSpPr>
          <p:nvPr>
            <p:ph sz="half" idx="1"/>
          </p:nvPr>
        </p:nvSpPr>
        <p:spPr>
          <a:xfrm>
            <a:off x="623635" y="1360170"/>
            <a:ext cx="5924310" cy="4994910"/>
          </a:xfrm>
        </p:spPr>
        <p:txBody>
          <a:bodyPr/>
          <a:lstStyle/>
          <a:p>
            <a:r>
              <a:rPr lang="en-US" altLang="zh-CN" dirty="0"/>
              <a:t>Multi-head Attention</a:t>
            </a:r>
            <a:r>
              <a:rPr lang="zh-CN" altLang="en-US" dirty="0"/>
              <a:t>其实就是多个</a:t>
            </a:r>
            <a:r>
              <a:rPr lang="en-US" altLang="zh-CN" dirty="0"/>
              <a:t>Self-Attention</a:t>
            </a:r>
            <a:r>
              <a:rPr lang="zh-CN" altLang="en-US" dirty="0"/>
              <a:t>结构的结合，每个</a:t>
            </a:r>
            <a:r>
              <a:rPr lang="en-US" altLang="zh-CN" dirty="0"/>
              <a:t>head</a:t>
            </a:r>
            <a:r>
              <a:rPr lang="zh-CN" altLang="en-US" dirty="0"/>
              <a:t>学习到在不同表示空间中的特征。</a:t>
            </a:r>
          </a:p>
        </p:txBody>
      </p:sp>
      <p:pic>
        <p:nvPicPr>
          <p:cNvPr id="10" name="图片 9">
            <a:extLst>
              <a:ext uri="{FF2B5EF4-FFF2-40B4-BE49-F238E27FC236}">
                <a16:creationId xmlns:a16="http://schemas.microsoft.com/office/drawing/2014/main" id="{6E89B80B-6B9B-8743-B39E-A0E9CAFE0CFF}"/>
              </a:ext>
            </a:extLst>
          </p:cNvPr>
          <p:cNvPicPr>
            <a:picLocks noChangeAspect="1"/>
          </p:cNvPicPr>
          <p:nvPr/>
        </p:nvPicPr>
        <p:blipFill>
          <a:blip r:embed="rId2"/>
          <a:stretch>
            <a:fillRect/>
          </a:stretch>
        </p:blipFill>
        <p:spPr>
          <a:xfrm>
            <a:off x="7149416" y="1296866"/>
            <a:ext cx="4150465" cy="5121517"/>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2FBBC6-1789-3F42-846B-3FFFC91C590F}"/>
                  </a:ext>
                </a:extLst>
              </p:cNvPr>
              <p:cNvSpPr txBox="1"/>
              <p:nvPr/>
            </p:nvSpPr>
            <p:spPr>
              <a:xfrm>
                <a:off x="544834" y="3712779"/>
                <a:ext cx="64888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1D1D1A"/>
                          </a:solidFill>
                          <a:latin typeface="Cambria Math" panose="02040503050406030204" pitchFamily="18" charset="0"/>
                        </a:rPr>
                        <m:t>𝑀𝑢𝑙𝑡𝑖𝐻𝑒𝑎𝑑</m:t>
                      </m:r>
                      <m:d>
                        <m:dPr>
                          <m:ctrlPr>
                            <a:rPr kumimoji="1" lang="en-US" altLang="zh-CN" sz="2400" b="0" i="1" smtClean="0">
                              <a:solidFill>
                                <a:srgbClr val="1D1D1A"/>
                              </a:solidFill>
                              <a:latin typeface="Cambria Math" panose="02040503050406030204" pitchFamily="18" charset="0"/>
                            </a:rPr>
                          </m:ctrlPr>
                        </m:dPr>
                        <m:e>
                          <m:r>
                            <a:rPr kumimoji="1" lang="en-US" altLang="zh-CN" sz="2400" b="0" i="1" smtClean="0">
                              <a:solidFill>
                                <a:srgbClr val="1D1D1A"/>
                              </a:solidFill>
                              <a:latin typeface="Cambria Math" panose="02040503050406030204" pitchFamily="18" charset="0"/>
                            </a:rPr>
                            <m:t>𝑄</m:t>
                          </m:r>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𝐾</m:t>
                          </m:r>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𝑉</m:t>
                          </m:r>
                        </m:e>
                      </m:d>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𝐶𝑜𝑛𝑐𝑎𝑡</m:t>
                      </m:r>
                      <m:d>
                        <m:dPr>
                          <m:ctrlPr>
                            <a:rPr kumimoji="1" lang="en-US" altLang="zh-CN" sz="2400" b="0" i="1" smtClean="0">
                              <a:solidFill>
                                <a:srgbClr val="1D1D1A"/>
                              </a:solidFill>
                              <a:latin typeface="Cambria Math" panose="02040503050406030204" pitchFamily="18" charset="0"/>
                            </a:rPr>
                          </m:ctrlPr>
                        </m:dPr>
                        <m:e>
                          <m:sSub>
                            <m:sSubPr>
                              <m:ctrlPr>
                                <a:rPr kumimoji="1" lang="en-US" altLang="zh-CN" sz="2400" b="0" i="1" smtClean="0">
                                  <a:solidFill>
                                    <a:srgbClr val="1D1D1A"/>
                                  </a:solidFill>
                                  <a:latin typeface="Cambria Math" panose="02040503050406030204" pitchFamily="18" charset="0"/>
                                </a:rPr>
                              </m:ctrlPr>
                            </m:sSubPr>
                            <m:e>
                              <m:r>
                                <a:rPr kumimoji="1" lang="en-US" altLang="zh-CN" sz="2400" b="0" i="1" smtClean="0">
                                  <a:solidFill>
                                    <a:srgbClr val="1D1D1A"/>
                                  </a:solidFill>
                                  <a:latin typeface="Cambria Math" panose="02040503050406030204" pitchFamily="18" charset="0"/>
                                </a:rPr>
                                <m:t>𝐻</m:t>
                              </m:r>
                            </m:e>
                            <m:sub>
                              <m:r>
                                <a:rPr kumimoji="1" lang="en-US" altLang="zh-CN" sz="2400" b="0" i="1" smtClean="0">
                                  <a:solidFill>
                                    <a:srgbClr val="1D1D1A"/>
                                  </a:solidFill>
                                  <a:latin typeface="Cambria Math" panose="02040503050406030204" pitchFamily="18" charset="0"/>
                                </a:rPr>
                                <m:t>1</m:t>
                              </m:r>
                            </m:sub>
                          </m:sSub>
                          <m:r>
                            <a:rPr kumimoji="1" lang="en-US" altLang="zh-CN" sz="2400" b="0" i="1" smtClean="0">
                              <a:solidFill>
                                <a:srgbClr val="1D1D1A"/>
                              </a:solidFill>
                              <a:latin typeface="Cambria Math" panose="02040503050406030204" pitchFamily="18" charset="0"/>
                            </a:rPr>
                            <m:t>,</m:t>
                          </m:r>
                          <m:sSub>
                            <m:sSubPr>
                              <m:ctrlPr>
                                <a:rPr kumimoji="1" lang="en-US" altLang="zh-CN" sz="2400" i="1">
                                  <a:solidFill>
                                    <a:srgbClr val="1D1D1A"/>
                                  </a:solidFill>
                                  <a:latin typeface="Cambria Math" panose="02040503050406030204" pitchFamily="18" charset="0"/>
                                </a:rPr>
                              </m:ctrlPr>
                            </m:sSubPr>
                            <m:e>
                              <m:r>
                                <a:rPr kumimoji="1" lang="en-US" altLang="zh-CN" sz="2400" i="1">
                                  <a:solidFill>
                                    <a:srgbClr val="1D1D1A"/>
                                  </a:solidFill>
                                  <a:latin typeface="Cambria Math" panose="02040503050406030204" pitchFamily="18" charset="0"/>
                                </a:rPr>
                                <m:t>𝐻</m:t>
                              </m:r>
                            </m:e>
                            <m:sub>
                              <m:r>
                                <a:rPr kumimoji="1" lang="en-US" altLang="zh-CN" sz="2400" b="0" i="1" smtClean="0">
                                  <a:solidFill>
                                    <a:srgbClr val="1D1D1A"/>
                                  </a:solidFill>
                                  <a:latin typeface="Cambria Math" panose="02040503050406030204" pitchFamily="18" charset="0"/>
                                </a:rPr>
                                <m:t>2</m:t>
                              </m:r>
                            </m:sub>
                          </m:sSub>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ea typeface="Cambria Math" panose="02040503050406030204" pitchFamily="18" charset="0"/>
                            </a:rPr>
                            <m:t>⋯,</m:t>
                          </m:r>
                          <m:sSub>
                            <m:sSubPr>
                              <m:ctrlPr>
                                <a:rPr kumimoji="1" lang="en-US" altLang="zh-CN" sz="2400" i="1">
                                  <a:solidFill>
                                    <a:srgbClr val="1D1D1A"/>
                                  </a:solidFill>
                                  <a:latin typeface="Cambria Math" panose="02040503050406030204" pitchFamily="18" charset="0"/>
                                </a:rPr>
                              </m:ctrlPr>
                            </m:sSubPr>
                            <m:e>
                              <m:r>
                                <a:rPr kumimoji="1" lang="en-US" altLang="zh-CN" sz="2400" i="1">
                                  <a:solidFill>
                                    <a:srgbClr val="1D1D1A"/>
                                  </a:solidFill>
                                  <a:latin typeface="Cambria Math" panose="02040503050406030204" pitchFamily="18" charset="0"/>
                                </a:rPr>
                                <m:t>𝐻</m:t>
                              </m:r>
                            </m:e>
                            <m:sub>
                              <m:r>
                                <a:rPr kumimoji="1" lang="en-US" altLang="zh-CN" sz="2400" b="0" i="1" smtClean="0">
                                  <a:solidFill>
                                    <a:srgbClr val="1D1D1A"/>
                                  </a:solidFill>
                                  <a:latin typeface="Cambria Math" panose="02040503050406030204" pitchFamily="18" charset="0"/>
                                </a:rPr>
                                <m:t>h</m:t>
                              </m:r>
                            </m:sub>
                          </m:sSub>
                        </m:e>
                      </m:d>
                      <m:sSup>
                        <m:sSupPr>
                          <m:ctrlPr>
                            <a:rPr kumimoji="1" lang="en-US" altLang="zh-CN" sz="2400" i="1" smtClean="0">
                              <a:solidFill>
                                <a:srgbClr val="1D1D1A"/>
                              </a:solidFill>
                              <a:latin typeface="Cambria Math" panose="02040503050406030204" pitchFamily="18" charset="0"/>
                            </a:rPr>
                          </m:ctrlPr>
                        </m:sSupPr>
                        <m:e>
                          <m:r>
                            <a:rPr kumimoji="1" lang="en-US" altLang="zh-CN" sz="2400" b="0" i="1" smtClean="0">
                              <a:solidFill>
                                <a:srgbClr val="1D1D1A"/>
                              </a:solidFill>
                              <a:latin typeface="Cambria Math" panose="02040503050406030204" pitchFamily="18" charset="0"/>
                            </a:rPr>
                            <m:t>𝑊</m:t>
                          </m:r>
                        </m:e>
                        <m:sup>
                          <m:r>
                            <a:rPr kumimoji="1" lang="en-US" altLang="zh-CN" sz="2400" b="0" i="1" smtClean="0">
                              <a:solidFill>
                                <a:srgbClr val="1D1D1A"/>
                              </a:solidFill>
                              <a:latin typeface="Cambria Math" panose="02040503050406030204" pitchFamily="18" charset="0"/>
                            </a:rPr>
                            <m:t>0</m:t>
                          </m:r>
                        </m:sup>
                      </m:sSup>
                    </m:oMath>
                  </m:oMathPara>
                </a14:m>
                <a:endParaRPr kumimoji="1" lang="zh-CN" altLang="en-US" sz="2400" dirty="0">
                  <a:solidFill>
                    <a:srgbClr val="1D1D1A"/>
                  </a:solidFill>
                </a:endParaRPr>
              </a:p>
            </p:txBody>
          </p:sp>
        </mc:Choice>
        <mc:Fallback xmlns="">
          <p:sp>
            <p:nvSpPr>
              <p:cNvPr id="12" name="文本框 11">
                <a:extLst>
                  <a:ext uri="{FF2B5EF4-FFF2-40B4-BE49-F238E27FC236}">
                    <a16:creationId xmlns:a16="http://schemas.microsoft.com/office/drawing/2014/main" id="{212FBBC6-1789-3F42-846B-3FFFC91C590F}"/>
                  </a:ext>
                </a:extLst>
              </p:cNvPr>
              <p:cNvSpPr txBox="1">
                <a:spLocks noRot="1" noChangeAspect="1" noMove="1" noResize="1" noEditPoints="1" noAdjustHandles="1" noChangeArrowheads="1" noChangeShapeType="1" noTextEdit="1"/>
              </p:cNvSpPr>
              <p:nvPr/>
            </p:nvSpPr>
            <p:spPr>
              <a:xfrm>
                <a:off x="544834" y="3712779"/>
                <a:ext cx="6488828" cy="369332"/>
              </a:xfrm>
              <a:prstGeom prst="rect">
                <a:avLst/>
              </a:prstGeom>
              <a:blipFill>
                <a:blip r:embed="rId3"/>
                <a:stretch>
                  <a:fillRect l="-586"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E227DC7-5CEE-CA43-835C-F7FD384032D5}"/>
                  </a:ext>
                </a:extLst>
              </p:cNvPr>
              <p:cNvSpPr txBox="1"/>
              <p:nvPr/>
            </p:nvSpPr>
            <p:spPr>
              <a:xfrm>
                <a:off x="623635" y="4403321"/>
                <a:ext cx="6127768" cy="442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1D1D1A"/>
                              </a:solidFill>
                              <a:latin typeface="Cambria Math" panose="02040503050406030204" pitchFamily="18" charset="0"/>
                            </a:rPr>
                          </m:ctrlPr>
                        </m:sSubPr>
                        <m:e>
                          <m:r>
                            <a:rPr kumimoji="1" lang="en-US" altLang="zh-CN" sz="2400" i="1">
                              <a:solidFill>
                                <a:srgbClr val="1D1D1A"/>
                              </a:solidFill>
                              <a:latin typeface="Cambria Math" panose="02040503050406030204" pitchFamily="18" charset="0"/>
                            </a:rPr>
                            <m:t>𝐻</m:t>
                          </m:r>
                        </m:e>
                        <m:sub>
                          <m:r>
                            <a:rPr kumimoji="1" lang="en-US" altLang="zh-CN" sz="2400" b="0" i="1" smtClean="0">
                              <a:solidFill>
                                <a:srgbClr val="1D1D1A"/>
                              </a:solidFill>
                              <a:latin typeface="Cambria Math" panose="02040503050406030204" pitchFamily="18" charset="0"/>
                            </a:rPr>
                            <m:t>𝑖</m:t>
                          </m:r>
                        </m:sub>
                      </m:sSub>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𝐴𝑡𝑡𝑒𝑛𝑡𝑖𝑜𝑛</m:t>
                      </m:r>
                      <m:d>
                        <m:dPr>
                          <m:ctrlPr>
                            <a:rPr kumimoji="1" lang="en-US" altLang="zh-CN" sz="2400" b="0" i="1" smtClean="0">
                              <a:solidFill>
                                <a:srgbClr val="1D1D1A"/>
                              </a:solidFill>
                              <a:latin typeface="Cambria Math" panose="02040503050406030204" pitchFamily="18" charset="0"/>
                            </a:rPr>
                          </m:ctrlPr>
                        </m:dPr>
                        <m:e>
                          <m:r>
                            <a:rPr kumimoji="1" lang="en-US" altLang="zh-CN" sz="2400" b="0" i="1" smtClean="0">
                              <a:solidFill>
                                <a:srgbClr val="1D1D1A"/>
                              </a:solidFill>
                              <a:latin typeface="Cambria Math" panose="02040503050406030204" pitchFamily="18" charset="0"/>
                            </a:rPr>
                            <m:t>𝑄</m:t>
                          </m:r>
                          <m:sSubSup>
                            <m:sSubSupPr>
                              <m:ctrlPr>
                                <a:rPr kumimoji="1" lang="en-US" altLang="zh-CN" sz="2400" i="1">
                                  <a:solidFill>
                                    <a:srgbClr val="1D1D1A"/>
                                  </a:solidFill>
                                  <a:latin typeface="Cambria Math" panose="02040503050406030204" pitchFamily="18" charset="0"/>
                                </a:rPr>
                              </m:ctrlPr>
                            </m:sSubSupPr>
                            <m:e>
                              <m:r>
                                <a:rPr kumimoji="1" lang="en-US" altLang="zh-CN" sz="2400" i="1">
                                  <a:solidFill>
                                    <a:srgbClr val="1D1D1A"/>
                                  </a:solidFill>
                                  <a:latin typeface="Cambria Math" panose="02040503050406030204" pitchFamily="18" charset="0"/>
                                </a:rPr>
                                <m:t>𝑊</m:t>
                              </m:r>
                            </m:e>
                            <m:sub>
                              <m:r>
                                <a:rPr kumimoji="1" lang="en-US" altLang="zh-CN" sz="2400" i="1">
                                  <a:solidFill>
                                    <a:srgbClr val="1D1D1A"/>
                                  </a:solidFill>
                                  <a:latin typeface="Cambria Math" panose="02040503050406030204" pitchFamily="18" charset="0"/>
                                </a:rPr>
                                <m:t>𝑖</m:t>
                              </m:r>
                            </m:sub>
                            <m:sup>
                              <m:r>
                                <a:rPr kumimoji="1" lang="en-US" altLang="zh-CN" sz="2400" b="0" i="1" smtClean="0">
                                  <a:solidFill>
                                    <a:srgbClr val="1D1D1A"/>
                                  </a:solidFill>
                                  <a:latin typeface="Cambria Math" panose="02040503050406030204" pitchFamily="18" charset="0"/>
                                </a:rPr>
                                <m:t>𝑄</m:t>
                              </m:r>
                            </m:sup>
                          </m:sSubSup>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𝐾</m:t>
                          </m:r>
                          <m:sSubSup>
                            <m:sSubSupPr>
                              <m:ctrlPr>
                                <a:rPr kumimoji="1" lang="en-US" altLang="zh-CN" sz="2400" i="1">
                                  <a:solidFill>
                                    <a:srgbClr val="1D1D1A"/>
                                  </a:solidFill>
                                  <a:latin typeface="Cambria Math" panose="02040503050406030204" pitchFamily="18" charset="0"/>
                                </a:rPr>
                              </m:ctrlPr>
                            </m:sSubSupPr>
                            <m:e>
                              <m:r>
                                <a:rPr kumimoji="1" lang="en-US" altLang="zh-CN" sz="2400" i="1">
                                  <a:solidFill>
                                    <a:srgbClr val="1D1D1A"/>
                                  </a:solidFill>
                                  <a:latin typeface="Cambria Math" panose="02040503050406030204" pitchFamily="18" charset="0"/>
                                </a:rPr>
                                <m:t>𝑊</m:t>
                              </m:r>
                            </m:e>
                            <m:sub>
                              <m:r>
                                <a:rPr kumimoji="1" lang="en-US" altLang="zh-CN" sz="2400" i="1">
                                  <a:solidFill>
                                    <a:srgbClr val="1D1D1A"/>
                                  </a:solidFill>
                                  <a:latin typeface="Cambria Math" panose="02040503050406030204" pitchFamily="18" charset="0"/>
                                </a:rPr>
                                <m:t>𝑖</m:t>
                              </m:r>
                            </m:sub>
                            <m:sup>
                              <m:r>
                                <a:rPr kumimoji="1" lang="en-US" altLang="zh-CN" sz="2400" b="0" i="1" smtClean="0">
                                  <a:solidFill>
                                    <a:srgbClr val="1D1D1A"/>
                                  </a:solidFill>
                                  <a:latin typeface="Cambria Math" panose="02040503050406030204" pitchFamily="18" charset="0"/>
                                </a:rPr>
                                <m:t>𝐾</m:t>
                              </m:r>
                            </m:sup>
                          </m:sSubSup>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𝑉</m:t>
                          </m:r>
                          <m:sSubSup>
                            <m:sSubSupPr>
                              <m:ctrlPr>
                                <a:rPr kumimoji="1" lang="en-US" altLang="zh-CN" sz="2400" b="0" i="1" smtClean="0">
                                  <a:solidFill>
                                    <a:srgbClr val="1D1D1A"/>
                                  </a:solidFill>
                                  <a:latin typeface="Cambria Math" panose="02040503050406030204" pitchFamily="18" charset="0"/>
                                </a:rPr>
                              </m:ctrlPr>
                            </m:sSubSupPr>
                            <m:e>
                              <m:r>
                                <a:rPr kumimoji="1" lang="en-US" altLang="zh-CN" sz="2400" b="0" i="1" smtClean="0">
                                  <a:solidFill>
                                    <a:srgbClr val="1D1D1A"/>
                                  </a:solidFill>
                                  <a:latin typeface="Cambria Math" panose="02040503050406030204" pitchFamily="18" charset="0"/>
                                </a:rPr>
                                <m:t>𝑊</m:t>
                              </m:r>
                            </m:e>
                            <m:sub>
                              <m:r>
                                <a:rPr kumimoji="1" lang="en-US" altLang="zh-CN" sz="2400" b="0" i="1" smtClean="0">
                                  <a:solidFill>
                                    <a:srgbClr val="1D1D1A"/>
                                  </a:solidFill>
                                  <a:latin typeface="Cambria Math" panose="02040503050406030204" pitchFamily="18" charset="0"/>
                                </a:rPr>
                                <m:t>𝑖</m:t>
                              </m:r>
                            </m:sub>
                            <m:sup>
                              <m:r>
                                <a:rPr kumimoji="1" lang="en-US" altLang="zh-CN" sz="2400" b="0" i="1" smtClean="0">
                                  <a:solidFill>
                                    <a:srgbClr val="1D1D1A"/>
                                  </a:solidFill>
                                  <a:latin typeface="Cambria Math" panose="02040503050406030204" pitchFamily="18" charset="0"/>
                                </a:rPr>
                                <m:t>𝑉</m:t>
                              </m:r>
                            </m:sup>
                          </m:sSubSup>
                        </m:e>
                      </m:d>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𝑖</m:t>
                      </m:r>
                      <m:r>
                        <a:rPr kumimoji="1" lang="en-US" altLang="zh-CN" sz="2400" b="0" i="1" smtClean="0">
                          <a:solidFill>
                            <a:srgbClr val="1D1D1A"/>
                          </a:solidFill>
                          <a:latin typeface="Cambria Math" panose="02040503050406030204" pitchFamily="18" charset="0"/>
                        </a:rPr>
                        <m:t>=1,⋯</m:t>
                      </m:r>
                      <m:r>
                        <a:rPr kumimoji="1" lang="en-US" altLang="zh-CN" sz="2400" b="0" i="1" smtClean="0">
                          <a:solidFill>
                            <a:srgbClr val="1D1D1A"/>
                          </a:solidFill>
                          <a:latin typeface="Cambria Math" panose="02040503050406030204" pitchFamily="18" charset="0"/>
                          <a:ea typeface="Cambria Math" panose="02040503050406030204" pitchFamily="18" charset="0"/>
                        </a:rPr>
                        <m:t>h</m:t>
                      </m:r>
                    </m:oMath>
                  </m:oMathPara>
                </a14:m>
                <a:endParaRPr kumimoji="1" lang="zh-CN" altLang="en-US" sz="2400" dirty="0">
                  <a:solidFill>
                    <a:srgbClr val="1D1D1A"/>
                  </a:solidFill>
                </a:endParaRPr>
              </a:p>
            </p:txBody>
          </p:sp>
        </mc:Choice>
        <mc:Fallback xmlns="">
          <p:sp>
            <p:nvSpPr>
              <p:cNvPr id="13" name="文本框 12">
                <a:extLst>
                  <a:ext uri="{FF2B5EF4-FFF2-40B4-BE49-F238E27FC236}">
                    <a16:creationId xmlns:a16="http://schemas.microsoft.com/office/drawing/2014/main" id="{1E227DC7-5CEE-CA43-835C-F7FD384032D5}"/>
                  </a:ext>
                </a:extLst>
              </p:cNvPr>
              <p:cNvSpPr txBox="1">
                <a:spLocks noRot="1" noChangeAspect="1" noMove="1" noResize="1" noEditPoints="1" noAdjustHandles="1" noChangeArrowheads="1" noChangeShapeType="1" noTextEdit="1"/>
              </p:cNvSpPr>
              <p:nvPr/>
            </p:nvSpPr>
            <p:spPr>
              <a:xfrm>
                <a:off x="623635" y="4403321"/>
                <a:ext cx="6127768" cy="442557"/>
              </a:xfrm>
              <a:prstGeom prst="rect">
                <a:avLst/>
              </a:prstGeom>
              <a:blipFill>
                <a:blip r:embed="rId4"/>
                <a:stretch>
                  <a:fillRect l="-413" r="-413" b="-13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0604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EA6BFC-30D3-6A43-ACA1-9EB0AE143B40}"/>
              </a:ext>
            </a:extLst>
          </p:cNvPr>
          <p:cNvSpPr>
            <a:spLocks noGrp="1"/>
          </p:cNvSpPr>
          <p:nvPr>
            <p:ph type="title"/>
          </p:nvPr>
        </p:nvSpPr>
        <p:spPr/>
        <p:txBody>
          <a:bodyPr/>
          <a:lstStyle/>
          <a:p>
            <a:r>
              <a:rPr lang="en-US" altLang="zh-CN" dirty="0"/>
              <a:t>Attention</a:t>
            </a:r>
            <a:r>
              <a:rPr lang="zh-CN" altLang="en-US" dirty="0"/>
              <a:t> 相关性可视化</a:t>
            </a:r>
          </a:p>
        </p:txBody>
      </p:sp>
      <p:sp>
        <p:nvSpPr>
          <p:cNvPr id="6" name="内容占位符 5">
            <a:extLst>
              <a:ext uri="{FF2B5EF4-FFF2-40B4-BE49-F238E27FC236}">
                <a16:creationId xmlns:a16="http://schemas.microsoft.com/office/drawing/2014/main" id="{D50C511F-5218-7C4A-96DE-484F57AAAB28}"/>
              </a:ext>
            </a:extLst>
          </p:cNvPr>
          <p:cNvSpPr>
            <a:spLocks noGrp="1"/>
          </p:cNvSpPr>
          <p:nvPr>
            <p:ph sz="half" idx="1"/>
          </p:nvPr>
        </p:nvSpPr>
        <p:spPr>
          <a:xfrm>
            <a:off x="623636" y="1360170"/>
            <a:ext cx="3359786" cy="4994910"/>
          </a:xfrm>
        </p:spPr>
        <p:txBody>
          <a:bodyPr anchor="ctr"/>
          <a:lstStyle/>
          <a:p>
            <a:r>
              <a:rPr lang="zh-CN" altLang="en-US" dirty="0"/>
              <a:t>两个</a:t>
            </a:r>
            <a:r>
              <a:rPr lang="en-US" altLang="zh-CN" dirty="0"/>
              <a:t>head</a:t>
            </a:r>
            <a:r>
              <a:rPr lang="zh-CN" altLang="en-US" dirty="0"/>
              <a:t>学习到的</a:t>
            </a:r>
            <a:r>
              <a:rPr lang="en-US" altLang="zh-CN" dirty="0"/>
              <a:t>Attention</a:t>
            </a:r>
            <a:r>
              <a:rPr lang="zh-CN" altLang="en-US" dirty="0"/>
              <a:t>侧重点可能略有不同，这样给了模型更大的容量。 </a:t>
            </a:r>
            <a:endParaRPr lang="en-US" altLang="zh-CN" dirty="0"/>
          </a:p>
          <a:p>
            <a:endParaRPr lang="en-US" altLang="zh-CN" dirty="0"/>
          </a:p>
          <a:p>
            <a:r>
              <a:rPr lang="en-US" altLang="zh-CN" dirty="0"/>
              <a:t>visualization of the attention as computed by one head of the layer 5 of the encoder </a:t>
            </a:r>
          </a:p>
        </p:txBody>
      </p:sp>
      <p:pic>
        <p:nvPicPr>
          <p:cNvPr id="8" name="图片 7">
            <a:extLst>
              <a:ext uri="{FF2B5EF4-FFF2-40B4-BE49-F238E27FC236}">
                <a16:creationId xmlns:a16="http://schemas.microsoft.com/office/drawing/2014/main" id="{FCF469AC-4816-7646-870B-98F813AC7038}"/>
              </a:ext>
            </a:extLst>
          </p:cNvPr>
          <p:cNvPicPr>
            <a:picLocks noChangeAspect="1"/>
          </p:cNvPicPr>
          <p:nvPr/>
        </p:nvPicPr>
        <p:blipFill>
          <a:blip r:embed="rId2"/>
          <a:stretch>
            <a:fillRect/>
          </a:stretch>
        </p:blipFill>
        <p:spPr>
          <a:xfrm>
            <a:off x="4099034" y="1273104"/>
            <a:ext cx="2636525" cy="5157645"/>
          </a:xfrm>
          <a:prstGeom prst="rect">
            <a:avLst/>
          </a:prstGeom>
        </p:spPr>
      </p:pic>
      <p:pic>
        <p:nvPicPr>
          <p:cNvPr id="11" name="图片 10">
            <a:extLst>
              <a:ext uri="{FF2B5EF4-FFF2-40B4-BE49-F238E27FC236}">
                <a16:creationId xmlns:a16="http://schemas.microsoft.com/office/drawing/2014/main" id="{B865AD26-7628-EF44-91D7-4DF7D5054157}"/>
              </a:ext>
            </a:extLst>
          </p:cNvPr>
          <p:cNvPicPr>
            <a:picLocks noChangeAspect="1"/>
          </p:cNvPicPr>
          <p:nvPr/>
        </p:nvPicPr>
        <p:blipFill>
          <a:blip r:embed="rId3"/>
          <a:stretch>
            <a:fillRect/>
          </a:stretch>
        </p:blipFill>
        <p:spPr>
          <a:xfrm>
            <a:off x="6550480" y="1348772"/>
            <a:ext cx="2725856" cy="5006309"/>
          </a:xfrm>
          <a:prstGeom prst="rect">
            <a:avLst/>
          </a:prstGeom>
        </p:spPr>
      </p:pic>
      <p:pic>
        <p:nvPicPr>
          <p:cNvPr id="12" name="图片 11">
            <a:extLst>
              <a:ext uri="{FF2B5EF4-FFF2-40B4-BE49-F238E27FC236}">
                <a16:creationId xmlns:a16="http://schemas.microsoft.com/office/drawing/2014/main" id="{D14C0FDD-683C-A045-A060-AE1120C3AC99}"/>
              </a:ext>
            </a:extLst>
          </p:cNvPr>
          <p:cNvPicPr>
            <a:picLocks noChangeAspect="1"/>
          </p:cNvPicPr>
          <p:nvPr/>
        </p:nvPicPr>
        <p:blipFill>
          <a:blip r:embed="rId4"/>
          <a:stretch>
            <a:fillRect/>
          </a:stretch>
        </p:blipFill>
        <p:spPr>
          <a:xfrm>
            <a:off x="9091257" y="1348772"/>
            <a:ext cx="2633527" cy="5006308"/>
          </a:xfrm>
          <a:prstGeom prst="rect">
            <a:avLst/>
          </a:prstGeom>
        </p:spPr>
      </p:pic>
    </p:spTree>
    <p:extLst>
      <p:ext uri="{BB962C8B-B14F-4D97-AF65-F5344CB8AC3E}">
        <p14:creationId xmlns:p14="http://schemas.microsoft.com/office/powerpoint/2010/main" val="2844883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marL="696306" lvl="1" indent="-457200">
              <a:lnSpc>
                <a:spcPct val="200000"/>
              </a:lnSpc>
              <a:buFont typeface="+mj-lt"/>
              <a:buAutoNum type="arabicPeriod"/>
            </a:pPr>
            <a:r>
              <a:rPr lang="zh-CN" altLang="en-US" sz="3600" dirty="0">
                <a:latin typeface="Gill Sans MT" panose="020B0502020104020203" pitchFamily="34" charset="0"/>
              </a:rPr>
              <a:t>大模型都是什么模型结构？</a:t>
            </a:r>
          </a:p>
          <a:p>
            <a:pPr marL="696306" lvl="1" indent="-457200">
              <a:lnSpc>
                <a:spcPct val="200000"/>
              </a:lnSpc>
              <a:buFont typeface="+mj-lt"/>
              <a:buAutoNum type="arabicPeriod"/>
            </a:pPr>
            <a:r>
              <a:rPr lang="zh-CN" altLang="en-US" sz="3600" dirty="0">
                <a:latin typeface="Gill Sans MT" panose="020B0502020104020203" pitchFamily="34" charset="0"/>
              </a:rPr>
              <a:t>为什么出现 </a:t>
            </a:r>
            <a:r>
              <a:rPr lang="en-US" altLang="zh-CN" sz="3600" dirty="0">
                <a:latin typeface="Gill Sans MT" panose="020B0502020104020203" pitchFamily="34" charset="0"/>
              </a:rPr>
              <a:t>Transformer</a:t>
            </a:r>
            <a:r>
              <a:rPr lang="zh-CN" altLang="en-US" sz="3600" dirty="0">
                <a:latin typeface="Gill Sans MT" panose="020B0502020104020203" pitchFamily="34" charset="0"/>
              </a:rPr>
              <a:t>？</a:t>
            </a:r>
            <a:endParaRPr lang="en-US" altLang="zh-CN" sz="3600" dirty="0">
              <a:latin typeface="Gill Sans MT" panose="020B0502020104020203" pitchFamily="34" charset="0"/>
            </a:endParaRPr>
          </a:p>
          <a:p>
            <a:pPr marL="696306" lvl="1" indent="-457200">
              <a:lnSpc>
                <a:spcPct val="200000"/>
              </a:lnSpc>
              <a:buFont typeface="+mj-lt"/>
              <a:buAutoNum type="arabicPeriod"/>
            </a:pPr>
            <a:r>
              <a:rPr lang="en-US" altLang="zh-CN" sz="3600" dirty="0">
                <a:latin typeface="Gill Sans MT" panose="020B0502020104020203" pitchFamily="34" charset="0"/>
              </a:rPr>
              <a:t>Transformer</a:t>
            </a:r>
            <a:r>
              <a:rPr lang="zh-CN" altLang="en-US" sz="3600" dirty="0">
                <a:latin typeface="Gill Sans MT" panose="020B0502020104020203" pitchFamily="34" charset="0"/>
              </a:rPr>
              <a:t> 结构介绍？</a:t>
            </a:r>
            <a:endParaRPr lang="en-US" altLang="zh-CN" sz="3600" dirty="0">
              <a:latin typeface="Gill Sans MT" panose="020B0502020104020203" pitchFamily="34" charset="0"/>
            </a:endParaRPr>
          </a:p>
          <a:p>
            <a:pPr marL="696306" lvl="1" indent="-457200">
              <a:lnSpc>
                <a:spcPct val="200000"/>
              </a:lnSpc>
              <a:buFont typeface="+mj-lt"/>
              <a:buAutoNum type="arabicPeriod"/>
            </a:pPr>
            <a:r>
              <a:rPr lang="en-US" altLang="zh-CN" sz="3600" dirty="0">
                <a:latin typeface="Gill Sans MT" panose="020B0502020104020203" pitchFamily="34" charset="0"/>
              </a:rPr>
              <a:t>Bert</a:t>
            </a:r>
            <a:r>
              <a:rPr lang="zh-CN" altLang="en-US" sz="3600" dirty="0">
                <a:latin typeface="Gill Sans MT" panose="020B0502020104020203" pitchFamily="34" charset="0"/>
              </a:rPr>
              <a:t> </a:t>
            </a:r>
            <a:r>
              <a:rPr lang="en-US" altLang="zh-CN" sz="3600">
                <a:latin typeface="Gill Sans MT" panose="020B0502020104020203" pitchFamily="34" charset="0"/>
              </a:rPr>
              <a:t>vs</a:t>
            </a:r>
            <a:r>
              <a:rPr lang="zh-CN" altLang="en-US" sz="3600">
                <a:latin typeface="Gill Sans MT" panose="020B0502020104020203" pitchFamily="34" charset="0"/>
              </a:rPr>
              <a:t> </a:t>
            </a:r>
            <a:r>
              <a:rPr lang="en-US" altLang="zh-CN" sz="3600" dirty="0">
                <a:latin typeface="Gill Sans MT" panose="020B0502020104020203" pitchFamily="34" charset="0"/>
              </a:rPr>
              <a:t>GPT</a:t>
            </a:r>
            <a:r>
              <a:rPr lang="zh-CN" altLang="en-US" sz="3600" dirty="0">
                <a:latin typeface="Gill Sans MT" panose="020B0502020104020203" pitchFamily="34" charset="0"/>
              </a:rPr>
              <a:t> 大模型出现</a:t>
            </a:r>
            <a:endParaRPr lang="en-US" altLang="zh-CN" sz="3600" dirty="0">
              <a:latin typeface="Gill Sans MT" panose="020B0502020104020203" pitchFamily="34" charset="0"/>
            </a:endParaRPr>
          </a:p>
        </p:txBody>
      </p:sp>
    </p:spTree>
    <p:extLst>
      <p:ext uri="{BB962C8B-B14F-4D97-AF65-F5344CB8AC3E}">
        <p14:creationId xmlns:p14="http://schemas.microsoft.com/office/powerpoint/2010/main" val="330873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EA6BFC-30D3-6A43-ACA1-9EB0AE143B40}"/>
              </a:ext>
            </a:extLst>
          </p:cNvPr>
          <p:cNvSpPr>
            <a:spLocks noGrp="1"/>
          </p:cNvSpPr>
          <p:nvPr>
            <p:ph type="title"/>
          </p:nvPr>
        </p:nvSpPr>
        <p:spPr/>
        <p:txBody>
          <a:bodyPr/>
          <a:lstStyle/>
          <a:p>
            <a:r>
              <a:rPr lang="en-US" altLang="zh-CN" dirty="0"/>
              <a:t>Attention</a:t>
            </a:r>
            <a:r>
              <a:rPr lang="zh-CN" altLang="en-US" dirty="0"/>
              <a:t> 相关性可视化</a:t>
            </a:r>
          </a:p>
        </p:txBody>
      </p:sp>
      <p:sp>
        <p:nvSpPr>
          <p:cNvPr id="6" name="内容占位符 5">
            <a:extLst>
              <a:ext uri="{FF2B5EF4-FFF2-40B4-BE49-F238E27FC236}">
                <a16:creationId xmlns:a16="http://schemas.microsoft.com/office/drawing/2014/main" id="{D50C511F-5218-7C4A-96DE-484F57AAAB28}"/>
              </a:ext>
            </a:extLst>
          </p:cNvPr>
          <p:cNvSpPr>
            <a:spLocks noGrp="1"/>
          </p:cNvSpPr>
          <p:nvPr>
            <p:ph sz="half" idx="1"/>
          </p:nvPr>
        </p:nvSpPr>
        <p:spPr>
          <a:xfrm>
            <a:off x="623635" y="1360170"/>
            <a:ext cx="4127041" cy="4994910"/>
          </a:xfrm>
        </p:spPr>
        <p:txBody>
          <a:bodyPr/>
          <a:lstStyle/>
          <a:p>
            <a:r>
              <a:rPr lang="en-US" altLang="zh-CN" dirty="0"/>
              <a:t>left:</a:t>
            </a:r>
            <a:r>
              <a:rPr lang="zh-CN" altLang="en-US" dirty="0"/>
              <a:t> </a:t>
            </a:r>
            <a:r>
              <a:rPr lang="en-US" altLang="zh-CN" dirty="0"/>
              <a:t>Visualization of the attention as computed by one head of the layer 5 of the encoder </a:t>
            </a:r>
          </a:p>
          <a:p>
            <a:endParaRPr lang="en-US" altLang="zh-CN" dirty="0"/>
          </a:p>
          <a:p>
            <a:r>
              <a:rPr lang="en-US" altLang="zh-CN" dirty="0"/>
              <a:t>right:</a:t>
            </a:r>
            <a:r>
              <a:rPr lang="zh-CN" altLang="en-US" dirty="0"/>
              <a:t> </a:t>
            </a:r>
            <a:r>
              <a:rPr lang="en-US" altLang="zh-CN" dirty="0"/>
              <a:t>Attention given by the word “its” for two different heads is on “law” and “ap- plication” which provides help for gender and grammatical issues.</a:t>
            </a:r>
            <a:endParaRPr lang="zh-CN" altLang="en-US" dirty="0"/>
          </a:p>
        </p:txBody>
      </p:sp>
      <p:pic>
        <p:nvPicPr>
          <p:cNvPr id="9" name="图片 8">
            <a:extLst>
              <a:ext uri="{FF2B5EF4-FFF2-40B4-BE49-F238E27FC236}">
                <a16:creationId xmlns:a16="http://schemas.microsoft.com/office/drawing/2014/main" id="{38523E85-3BF3-9044-A5FC-19ECE597946A}"/>
              </a:ext>
            </a:extLst>
          </p:cNvPr>
          <p:cNvPicPr>
            <a:picLocks noChangeAspect="1"/>
          </p:cNvPicPr>
          <p:nvPr/>
        </p:nvPicPr>
        <p:blipFill>
          <a:blip r:embed="rId2"/>
          <a:stretch>
            <a:fillRect/>
          </a:stretch>
        </p:blipFill>
        <p:spPr>
          <a:xfrm>
            <a:off x="7972905" y="1251228"/>
            <a:ext cx="3451838" cy="5103852"/>
          </a:xfrm>
          <a:prstGeom prst="rect">
            <a:avLst/>
          </a:prstGeom>
        </p:spPr>
      </p:pic>
      <p:pic>
        <p:nvPicPr>
          <p:cNvPr id="7" name="图片 6">
            <a:extLst>
              <a:ext uri="{FF2B5EF4-FFF2-40B4-BE49-F238E27FC236}">
                <a16:creationId xmlns:a16="http://schemas.microsoft.com/office/drawing/2014/main" id="{8CE4B790-3482-7141-B923-9FA0132606EF}"/>
              </a:ext>
            </a:extLst>
          </p:cNvPr>
          <p:cNvPicPr>
            <a:picLocks noChangeAspect="1"/>
          </p:cNvPicPr>
          <p:nvPr/>
        </p:nvPicPr>
        <p:blipFill>
          <a:blip r:embed="rId3"/>
          <a:stretch>
            <a:fillRect/>
          </a:stretch>
        </p:blipFill>
        <p:spPr>
          <a:xfrm>
            <a:off x="5022508" y="1251228"/>
            <a:ext cx="2636525" cy="5157645"/>
          </a:xfrm>
          <a:prstGeom prst="rect">
            <a:avLst/>
          </a:prstGeom>
        </p:spPr>
      </p:pic>
    </p:spTree>
    <p:extLst>
      <p:ext uri="{BB962C8B-B14F-4D97-AF65-F5344CB8AC3E}">
        <p14:creationId xmlns:p14="http://schemas.microsoft.com/office/powerpoint/2010/main" val="2069239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Add &amp; Norm</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39480027-1716-1B4C-B005-58886B07DC7B}"/>
              </a:ext>
            </a:extLst>
          </p:cNvPr>
          <p:cNvSpPr/>
          <p:nvPr/>
        </p:nvSpPr>
        <p:spPr>
          <a:xfrm>
            <a:off x="8006996" y="2956271"/>
            <a:ext cx="1566042" cy="985108"/>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内容占位符 5">
            <a:extLst>
              <a:ext uri="{FF2B5EF4-FFF2-40B4-BE49-F238E27FC236}">
                <a16:creationId xmlns:a16="http://schemas.microsoft.com/office/drawing/2014/main" id="{7E05CDD8-4953-8B42-A335-48D7FA491E4D}"/>
              </a:ext>
            </a:extLst>
          </p:cNvPr>
          <p:cNvSpPr>
            <a:spLocks noGrp="1"/>
          </p:cNvSpPr>
          <p:nvPr>
            <p:ph sz="half" idx="1"/>
          </p:nvPr>
        </p:nvSpPr>
        <p:spPr>
          <a:xfrm>
            <a:off x="508022" y="4523912"/>
            <a:ext cx="2781717" cy="1733485"/>
          </a:xfrm>
        </p:spPr>
        <p:txBody>
          <a:bodyPr/>
          <a:lstStyle/>
          <a:p>
            <a:pPr marL="0" indent="0">
              <a:lnSpc>
                <a:spcPct val="100000"/>
              </a:lnSpc>
              <a:buNone/>
            </a:pPr>
            <a:r>
              <a:rPr lang="en-US" altLang="zh-CN" b="1" dirty="0">
                <a:solidFill>
                  <a:srgbClr val="C00000"/>
                </a:solidFill>
              </a:rPr>
              <a:t>Normalization</a:t>
            </a:r>
            <a:r>
              <a:rPr lang="zh-CN" altLang="en-US" b="1" dirty="0">
                <a:solidFill>
                  <a:srgbClr val="C00000"/>
                </a:solidFill>
              </a:rPr>
              <a:t> </a:t>
            </a:r>
            <a:r>
              <a:rPr lang="en-US" altLang="zh-CN" b="1" dirty="0">
                <a:solidFill>
                  <a:srgbClr val="C00000"/>
                </a:solidFill>
              </a:rPr>
              <a:t>(Z)</a:t>
            </a:r>
          </a:p>
          <a:p>
            <a:pPr>
              <a:lnSpc>
                <a:spcPct val="100000"/>
              </a:lnSpc>
            </a:pPr>
            <a:r>
              <a:rPr lang="en-US" altLang="zh-CN" dirty="0"/>
              <a:t>Mean</a:t>
            </a:r>
            <a:r>
              <a:rPr lang="zh-CN" altLang="en-US" dirty="0"/>
              <a:t> </a:t>
            </a:r>
            <a:r>
              <a:rPr lang="en-US" altLang="zh-CN" dirty="0"/>
              <a:t>0,</a:t>
            </a:r>
            <a:r>
              <a:rPr lang="zh-CN" altLang="en-US" dirty="0"/>
              <a:t> </a:t>
            </a:r>
            <a:r>
              <a:rPr lang="en-US" altLang="zh-CN" dirty="0"/>
              <a:t>Std</a:t>
            </a:r>
            <a:r>
              <a:rPr lang="zh-CN" altLang="en-US" dirty="0"/>
              <a:t> </a:t>
            </a:r>
            <a:r>
              <a:rPr lang="en-US" altLang="zh-CN" dirty="0"/>
              <a:t>dev</a:t>
            </a:r>
            <a:r>
              <a:rPr lang="zh-CN" altLang="en-US" dirty="0"/>
              <a:t> </a:t>
            </a:r>
            <a:r>
              <a:rPr lang="en-US" altLang="zh-CN" dirty="0"/>
              <a:t>1</a:t>
            </a:r>
          </a:p>
          <a:p>
            <a:pPr>
              <a:lnSpc>
                <a:spcPct val="100000"/>
              </a:lnSpc>
            </a:pPr>
            <a:r>
              <a:rPr lang="en-US" altLang="zh-CN" dirty="0"/>
              <a:t>Stabilizes</a:t>
            </a:r>
            <a:r>
              <a:rPr lang="zh-CN" altLang="en-US" dirty="0"/>
              <a:t> </a:t>
            </a:r>
            <a:r>
              <a:rPr lang="en-US" altLang="zh-CN" dirty="0"/>
              <a:t>Training</a:t>
            </a:r>
          </a:p>
          <a:p>
            <a:pPr>
              <a:lnSpc>
                <a:spcPct val="100000"/>
              </a:lnSpc>
            </a:pPr>
            <a:r>
              <a:rPr lang="en-US" altLang="zh-CN" dirty="0"/>
              <a:t>Regularization</a:t>
            </a:r>
            <a:r>
              <a:rPr lang="zh-CN" altLang="en-US" dirty="0"/>
              <a:t> </a:t>
            </a:r>
            <a:r>
              <a:rPr lang="en-US" altLang="zh-CN" dirty="0"/>
              <a:t>Effect</a:t>
            </a:r>
            <a:endParaRPr lang="zh-CN" altLang="en-US" dirty="0"/>
          </a:p>
        </p:txBody>
      </p:sp>
      <p:sp>
        <p:nvSpPr>
          <p:cNvPr id="8" name="内容占位符 5">
            <a:extLst>
              <a:ext uri="{FF2B5EF4-FFF2-40B4-BE49-F238E27FC236}">
                <a16:creationId xmlns:a16="http://schemas.microsoft.com/office/drawing/2014/main" id="{16030739-F0DE-1B49-BA36-B82E02F9D83F}"/>
              </a:ext>
            </a:extLst>
          </p:cNvPr>
          <p:cNvSpPr txBox="1">
            <a:spLocks/>
          </p:cNvSpPr>
          <p:nvPr/>
        </p:nvSpPr>
        <p:spPr>
          <a:xfrm>
            <a:off x="3806036" y="4523912"/>
            <a:ext cx="3230940" cy="173348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nSpc>
                <a:spcPct val="100000"/>
              </a:lnSpc>
              <a:buFont typeface="Arial" pitchFamily="34" charset="0"/>
              <a:buNone/>
            </a:pPr>
            <a:r>
              <a:rPr lang="en-US" altLang="zh-CN" b="1" dirty="0">
                <a:solidFill>
                  <a:srgbClr val="C00000"/>
                </a:solidFill>
              </a:rPr>
              <a:t>Add</a:t>
            </a:r>
            <a:r>
              <a:rPr lang="zh-CN" altLang="en-US" b="1" dirty="0">
                <a:solidFill>
                  <a:srgbClr val="C00000"/>
                </a:solidFill>
              </a:rPr>
              <a:t> </a:t>
            </a:r>
            <a:r>
              <a:rPr lang="zh-CN" altLang="en-US" b="1" dirty="0">
                <a:solidFill>
                  <a:srgbClr val="C00000"/>
                </a:solidFill>
                <a:sym typeface="Wingdings" pitchFamily="2" charset="2"/>
              </a:rPr>
              <a:t> </a:t>
            </a:r>
            <a:r>
              <a:rPr lang="en-US" altLang="zh-CN" b="1" dirty="0">
                <a:solidFill>
                  <a:srgbClr val="C00000"/>
                </a:solidFill>
                <a:sym typeface="Wingdings" pitchFamily="2" charset="2"/>
              </a:rPr>
              <a:t>Residuals</a:t>
            </a:r>
            <a:endParaRPr lang="en-US" altLang="zh-CN" b="1" dirty="0">
              <a:solidFill>
                <a:srgbClr val="C00000"/>
              </a:solidFill>
            </a:endParaRPr>
          </a:p>
          <a:p>
            <a:pPr>
              <a:lnSpc>
                <a:spcPct val="100000"/>
              </a:lnSpc>
            </a:pPr>
            <a:r>
              <a:rPr lang="en-US" altLang="zh-CN" dirty="0"/>
              <a:t>Avoid</a:t>
            </a:r>
            <a:r>
              <a:rPr lang="zh-CN" altLang="en-US" dirty="0"/>
              <a:t> </a:t>
            </a:r>
            <a:r>
              <a:rPr lang="en-US" altLang="zh-CN" dirty="0"/>
              <a:t>vanishing</a:t>
            </a:r>
            <a:r>
              <a:rPr lang="zh-CN" altLang="en-US" dirty="0"/>
              <a:t> </a:t>
            </a:r>
            <a:r>
              <a:rPr lang="en-US" altLang="zh-CN" dirty="0"/>
              <a:t>gradients</a:t>
            </a:r>
          </a:p>
          <a:p>
            <a:pPr>
              <a:lnSpc>
                <a:spcPct val="100000"/>
              </a:lnSpc>
            </a:pPr>
            <a:r>
              <a:rPr lang="en-US" altLang="zh-CN" dirty="0"/>
              <a:t>Train</a:t>
            </a:r>
            <a:r>
              <a:rPr lang="zh-CN" altLang="en-US" dirty="0"/>
              <a:t> </a:t>
            </a:r>
            <a:r>
              <a:rPr lang="en-US" altLang="zh-CN" dirty="0"/>
              <a:t>deeper</a:t>
            </a:r>
            <a:r>
              <a:rPr lang="zh-CN" altLang="en-US" dirty="0"/>
              <a:t> </a:t>
            </a:r>
            <a:r>
              <a:rPr lang="en-US" altLang="zh-CN" dirty="0"/>
              <a:t>networks</a:t>
            </a:r>
            <a:endParaRPr lang="en-US" dirty="0"/>
          </a:p>
        </p:txBody>
      </p:sp>
      <p:pic>
        <p:nvPicPr>
          <p:cNvPr id="9" name="图片 8">
            <a:extLst>
              <a:ext uri="{FF2B5EF4-FFF2-40B4-BE49-F238E27FC236}">
                <a16:creationId xmlns:a16="http://schemas.microsoft.com/office/drawing/2014/main" id="{26FFBBA8-30CA-6942-BA0A-B6A7D5662608}"/>
              </a:ext>
            </a:extLst>
          </p:cNvPr>
          <p:cNvPicPr>
            <a:picLocks noChangeAspect="1"/>
          </p:cNvPicPr>
          <p:nvPr/>
        </p:nvPicPr>
        <p:blipFill>
          <a:blip r:embed="rId3"/>
          <a:stretch>
            <a:fillRect/>
          </a:stretch>
        </p:blipFill>
        <p:spPr>
          <a:xfrm>
            <a:off x="1051281" y="1954925"/>
            <a:ext cx="5259189" cy="2206853"/>
          </a:xfrm>
          <a:prstGeom prst="rect">
            <a:avLst/>
          </a:prstGeom>
        </p:spPr>
      </p:pic>
    </p:spTree>
    <p:extLst>
      <p:ext uri="{BB962C8B-B14F-4D97-AF65-F5344CB8AC3E}">
        <p14:creationId xmlns:p14="http://schemas.microsoft.com/office/powerpoint/2010/main" val="553291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Feed Forward</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B5481140-6EE4-1C42-ADFE-00C7D9982067}"/>
              </a:ext>
            </a:extLst>
          </p:cNvPr>
          <p:cNvSpPr/>
          <p:nvPr/>
        </p:nvSpPr>
        <p:spPr>
          <a:xfrm>
            <a:off x="8006996" y="2956271"/>
            <a:ext cx="1566042" cy="985108"/>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内容占位符 5">
            <a:extLst>
              <a:ext uri="{FF2B5EF4-FFF2-40B4-BE49-F238E27FC236}">
                <a16:creationId xmlns:a16="http://schemas.microsoft.com/office/drawing/2014/main" id="{9EB108BE-9301-2A4A-8FFD-CDAF7554FCEA}"/>
              </a:ext>
            </a:extLst>
          </p:cNvPr>
          <p:cNvSpPr>
            <a:spLocks noGrp="1"/>
          </p:cNvSpPr>
          <p:nvPr>
            <p:ph sz="half" idx="1"/>
          </p:nvPr>
        </p:nvSpPr>
        <p:spPr>
          <a:xfrm>
            <a:off x="3786104" y="1337550"/>
            <a:ext cx="3054984" cy="1733485"/>
          </a:xfrm>
        </p:spPr>
        <p:txBody>
          <a:bodyPr/>
          <a:lstStyle/>
          <a:p>
            <a:pPr marL="0" indent="0">
              <a:lnSpc>
                <a:spcPct val="100000"/>
              </a:lnSpc>
              <a:buNone/>
            </a:pPr>
            <a:r>
              <a:rPr lang="en-US" altLang="zh-CN" b="1" dirty="0">
                <a:solidFill>
                  <a:srgbClr val="C00000"/>
                </a:solidFill>
              </a:rPr>
              <a:t>Feed</a:t>
            </a:r>
            <a:r>
              <a:rPr lang="zh-CN" altLang="en-US" b="1" dirty="0">
                <a:solidFill>
                  <a:srgbClr val="C00000"/>
                </a:solidFill>
              </a:rPr>
              <a:t> </a:t>
            </a:r>
            <a:r>
              <a:rPr lang="en-US" altLang="zh-CN" b="1" dirty="0">
                <a:solidFill>
                  <a:srgbClr val="C00000"/>
                </a:solidFill>
              </a:rPr>
              <a:t>Forward</a:t>
            </a:r>
          </a:p>
          <a:p>
            <a:pPr>
              <a:lnSpc>
                <a:spcPct val="100000"/>
              </a:lnSpc>
            </a:pPr>
            <a:r>
              <a:rPr lang="en-US" altLang="zh-CN" dirty="0"/>
              <a:t>Non</a:t>
            </a:r>
            <a:r>
              <a:rPr lang="zh-CN" altLang="en-US" dirty="0"/>
              <a:t> </a:t>
            </a:r>
            <a:r>
              <a:rPr lang="en-US" altLang="zh-CN" dirty="0"/>
              <a:t>Linearity</a:t>
            </a:r>
          </a:p>
          <a:p>
            <a:pPr>
              <a:lnSpc>
                <a:spcPct val="100000"/>
              </a:lnSpc>
            </a:pPr>
            <a:r>
              <a:rPr lang="en-US" altLang="zh-CN" dirty="0"/>
              <a:t>Complex</a:t>
            </a:r>
            <a:r>
              <a:rPr lang="zh-CN" altLang="en-US" dirty="0"/>
              <a:t> </a:t>
            </a:r>
            <a:r>
              <a:rPr lang="en-US" altLang="zh-CN" dirty="0"/>
              <a:t>Relationships</a:t>
            </a:r>
          </a:p>
          <a:p>
            <a:pPr>
              <a:lnSpc>
                <a:spcPct val="100000"/>
              </a:lnSpc>
            </a:pPr>
            <a:r>
              <a:rPr lang="en-US" altLang="zh-CN" dirty="0"/>
              <a:t>Learn</a:t>
            </a:r>
            <a:r>
              <a:rPr lang="zh-CN" altLang="en-US" dirty="0"/>
              <a:t> </a:t>
            </a:r>
            <a:r>
              <a:rPr lang="en-US" altLang="zh-CN" dirty="0"/>
              <a:t>form</a:t>
            </a:r>
            <a:r>
              <a:rPr lang="zh-CN" altLang="en-US" dirty="0"/>
              <a:t> </a:t>
            </a:r>
            <a:r>
              <a:rPr lang="en-US" altLang="zh-CN" dirty="0"/>
              <a:t>each</a:t>
            </a:r>
            <a:r>
              <a:rPr lang="zh-CN" altLang="en-US" dirty="0"/>
              <a:t> </a:t>
            </a:r>
            <a:r>
              <a:rPr lang="en-US" altLang="zh-CN" dirty="0"/>
              <a:t>other</a:t>
            </a:r>
            <a:endParaRPr lang="zh-CN" altLang="en-US" dirty="0"/>
          </a:p>
        </p:txBody>
      </p:sp>
      <p:pic>
        <p:nvPicPr>
          <p:cNvPr id="8" name="图片 7">
            <a:extLst>
              <a:ext uri="{FF2B5EF4-FFF2-40B4-BE49-F238E27FC236}">
                <a16:creationId xmlns:a16="http://schemas.microsoft.com/office/drawing/2014/main" id="{B31BD86A-CF41-6A40-9566-B5BB46FCFBCE}"/>
              </a:ext>
            </a:extLst>
          </p:cNvPr>
          <p:cNvPicPr>
            <a:picLocks noChangeAspect="1"/>
          </p:cNvPicPr>
          <p:nvPr/>
        </p:nvPicPr>
        <p:blipFill rotWithShape="1">
          <a:blip r:embed="rId3"/>
          <a:srcRect l="5711" t="8702" r="9167" b="5940"/>
          <a:stretch/>
        </p:blipFill>
        <p:spPr>
          <a:xfrm>
            <a:off x="1087451" y="1242577"/>
            <a:ext cx="2504988" cy="1889036"/>
          </a:xfrm>
          <a:prstGeom prst="rect">
            <a:avLst/>
          </a:prstGeom>
        </p:spPr>
      </p:pic>
      <p:pic>
        <p:nvPicPr>
          <p:cNvPr id="9" name="图片 8">
            <a:extLst>
              <a:ext uri="{FF2B5EF4-FFF2-40B4-BE49-F238E27FC236}">
                <a16:creationId xmlns:a16="http://schemas.microsoft.com/office/drawing/2014/main" id="{93CC7563-F9DB-7C4C-BCDF-DF181360E87F}"/>
              </a:ext>
            </a:extLst>
          </p:cNvPr>
          <p:cNvPicPr>
            <a:picLocks noChangeAspect="1"/>
          </p:cNvPicPr>
          <p:nvPr/>
        </p:nvPicPr>
        <p:blipFill>
          <a:blip r:embed="rId4"/>
          <a:stretch>
            <a:fillRect/>
          </a:stretch>
        </p:blipFill>
        <p:spPr>
          <a:xfrm>
            <a:off x="744454" y="3113075"/>
            <a:ext cx="6083300" cy="3263900"/>
          </a:xfrm>
          <a:prstGeom prst="rect">
            <a:avLst/>
          </a:prstGeom>
        </p:spPr>
      </p:pic>
    </p:spTree>
    <p:extLst>
      <p:ext uri="{BB962C8B-B14F-4D97-AF65-F5344CB8AC3E}">
        <p14:creationId xmlns:p14="http://schemas.microsoft.com/office/powerpoint/2010/main" val="430726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Add &amp; Norm</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DCE7DE9-35F4-8C49-B9B1-297CE72FD950}"/>
              </a:ext>
            </a:extLst>
          </p:cNvPr>
          <p:cNvSpPr/>
          <p:nvPr/>
        </p:nvSpPr>
        <p:spPr>
          <a:xfrm>
            <a:off x="8006996" y="2956271"/>
            <a:ext cx="1566042" cy="985108"/>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6BAD41D8-1D63-C34D-B58E-559021B22890}"/>
              </a:ext>
            </a:extLst>
          </p:cNvPr>
          <p:cNvPicPr>
            <a:picLocks noChangeAspect="1"/>
          </p:cNvPicPr>
          <p:nvPr/>
        </p:nvPicPr>
        <p:blipFill>
          <a:blip r:embed="rId3"/>
          <a:stretch>
            <a:fillRect/>
          </a:stretch>
        </p:blipFill>
        <p:spPr>
          <a:xfrm>
            <a:off x="744455" y="1210665"/>
            <a:ext cx="6083300" cy="5270500"/>
          </a:xfrm>
          <a:prstGeom prst="rect">
            <a:avLst/>
          </a:prstGeom>
        </p:spPr>
      </p:pic>
      <p:pic>
        <p:nvPicPr>
          <p:cNvPr id="8" name="图片 7">
            <a:extLst>
              <a:ext uri="{FF2B5EF4-FFF2-40B4-BE49-F238E27FC236}">
                <a16:creationId xmlns:a16="http://schemas.microsoft.com/office/drawing/2014/main" id="{1162AAF7-B92B-8343-A3FA-D38324B5FF6B}"/>
              </a:ext>
            </a:extLst>
          </p:cNvPr>
          <p:cNvPicPr>
            <a:picLocks noChangeAspect="1"/>
          </p:cNvPicPr>
          <p:nvPr/>
        </p:nvPicPr>
        <p:blipFill rotWithShape="1">
          <a:blip r:embed="rId4"/>
          <a:srcRect l="5711" t="8702" r="9167" b="5940"/>
          <a:stretch/>
        </p:blipFill>
        <p:spPr>
          <a:xfrm>
            <a:off x="2623725" y="1621258"/>
            <a:ext cx="2023611" cy="1526025"/>
          </a:xfrm>
          <a:prstGeom prst="rect">
            <a:avLst/>
          </a:prstGeom>
        </p:spPr>
      </p:pic>
    </p:spTree>
    <p:extLst>
      <p:ext uri="{BB962C8B-B14F-4D97-AF65-F5344CB8AC3E}">
        <p14:creationId xmlns:p14="http://schemas.microsoft.com/office/powerpoint/2010/main" val="62515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F30C201-28F7-774C-97C4-3B302FF2D4A0}"/>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C9C1D058-62C9-5D43-8D3C-ED9A5F608281}"/>
              </a:ext>
            </a:extLst>
          </p:cNvPr>
          <p:cNvPicPr>
            <a:picLocks noChangeAspect="1"/>
          </p:cNvPicPr>
          <p:nvPr/>
        </p:nvPicPr>
        <p:blipFill>
          <a:blip r:embed="rId3"/>
          <a:stretch>
            <a:fillRect/>
          </a:stretch>
        </p:blipFill>
        <p:spPr>
          <a:xfrm>
            <a:off x="2003507" y="1436926"/>
            <a:ext cx="1841500" cy="1231900"/>
          </a:xfrm>
          <a:prstGeom prst="rect">
            <a:avLst/>
          </a:prstGeom>
        </p:spPr>
      </p:pic>
    </p:spTree>
    <p:extLst>
      <p:ext uri="{BB962C8B-B14F-4D97-AF65-F5344CB8AC3E}">
        <p14:creationId xmlns:p14="http://schemas.microsoft.com/office/powerpoint/2010/main" val="153800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7" name="圆角矩形 6">
            <a:extLst>
              <a:ext uri="{FF2B5EF4-FFF2-40B4-BE49-F238E27FC236}">
                <a16:creationId xmlns:a16="http://schemas.microsoft.com/office/drawing/2014/main" id="{F0081E8A-D765-0E46-94A2-ADB174FBB1D2}"/>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939486B0-0485-B249-9577-3100094520C2}"/>
              </a:ext>
            </a:extLst>
          </p:cNvPr>
          <p:cNvPicPr>
            <a:picLocks noChangeAspect="1"/>
          </p:cNvPicPr>
          <p:nvPr/>
        </p:nvPicPr>
        <p:blipFill>
          <a:blip r:embed="rId3"/>
          <a:stretch>
            <a:fillRect/>
          </a:stretch>
        </p:blipFill>
        <p:spPr>
          <a:xfrm>
            <a:off x="1662195" y="1738203"/>
            <a:ext cx="4470400" cy="4114800"/>
          </a:xfrm>
          <a:prstGeom prst="rect">
            <a:avLst/>
          </a:prstGeom>
        </p:spPr>
      </p:pic>
    </p:spTree>
    <p:extLst>
      <p:ext uri="{BB962C8B-B14F-4D97-AF65-F5344CB8AC3E}">
        <p14:creationId xmlns:p14="http://schemas.microsoft.com/office/powerpoint/2010/main" val="358396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5" y="1360170"/>
            <a:ext cx="6723095" cy="4994910"/>
          </a:xfrm>
        </p:spPr>
        <p:txBody>
          <a:bodyPr numCol="2"/>
          <a:lstStyle/>
          <a:p>
            <a:pPr marL="311150" indent="-311150">
              <a:buFont typeface="Wingdings" pitchFamily="2" charset="2"/>
              <a:buChar char="ü"/>
            </a:pPr>
            <a:r>
              <a:rPr kumimoji="1" lang="en-US" altLang="zh-CN" dirty="0">
                <a:solidFill>
                  <a:srgbClr val="92D050"/>
                </a:solidFill>
              </a:rPr>
              <a:t>Tokenization</a:t>
            </a:r>
          </a:p>
          <a:p>
            <a:pPr marL="311150" indent="-311150">
              <a:buFont typeface="Wingdings" pitchFamily="2" charset="2"/>
              <a:buChar char="ü"/>
            </a:pPr>
            <a:r>
              <a:rPr kumimoji="1" lang="en-US" altLang="zh-CN" dirty="0">
                <a:solidFill>
                  <a:srgbClr val="92D050"/>
                </a:solidFill>
              </a:rPr>
              <a:t>Input Embeddings</a:t>
            </a:r>
          </a:p>
          <a:p>
            <a:pPr marL="311150" indent="-311150">
              <a:buFont typeface="Wingdings" pitchFamily="2" charset="2"/>
              <a:buChar char="ü"/>
            </a:pPr>
            <a:r>
              <a:rPr kumimoji="1" lang="en-US" altLang="zh-CN" dirty="0">
                <a:solidFill>
                  <a:srgbClr val="92D050"/>
                </a:solidFill>
              </a:rPr>
              <a:t>Position Encodings</a:t>
            </a:r>
          </a:p>
          <a:p>
            <a:pPr marL="311150" indent="-311150">
              <a:buFont typeface="Wingdings" pitchFamily="2" charset="2"/>
              <a:buChar char="ü"/>
            </a:pPr>
            <a:r>
              <a:rPr kumimoji="1" lang="en-US" altLang="zh-CN" dirty="0">
                <a:solidFill>
                  <a:srgbClr val="92D050"/>
                </a:solidFill>
              </a:rPr>
              <a:t>Residuals</a:t>
            </a:r>
          </a:p>
          <a:p>
            <a:pPr marL="311150" indent="-311150">
              <a:buFont typeface="Wingdings" pitchFamily="2" charset="2"/>
              <a:buChar char="ü"/>
            </a:pPr>
            <a:r>
              <a:rPr kumimoji="1" lang="en-US" altLang="zh-CN" dirty="0">
                <a:solidFill>
                  <a:srgbClr val="92D050"/>
                </a:solidFill>
              </a:rPr>
              <a:t>Query</a:t>
            </a:r>
          </a:p>
          <a:p>
            <a:pPr marL="311150" indent="-311150">
              <a:buFont typeface="Wingdings" pitchFamily="2" charset="2"/>
              <a:buChar char="ü"/>
            </a:pPr>
            <a:r>
              <a:rPr kumimoji="1" lang="en-US" altLang="zh-CN" dirty="0">
                <a:solidFill>
                  <a:srgbClr val="92D050"/>
                </a:solidFill>
              </a:rPr>
              <a:t>Key</a:t>
            </a:r>
          </a:p>
          <a:p>
            <a:pPr marL="311150" indent="-311150">
              <a:buFont typeface="Wingdings" pitchFamily="2" charset="2"/>
              <a:buChar char="ü"/>
            </a:pPr>
            <a:r>
              <a:rPr kumimoji="1" lang="en-US" altLang="zh-CN" dirty="0">
                <a:solidFill>
                  <a:srgbClr val="92D050"/>
                </a:solidFill>
              </a:rPr>
              <a:t>Value</a:t>
            </a:r>
          </a:p>
          <a:p>
            <a:pPr marL="311150" indent="-311150">
              <a:buFont typeface="Wingdings" pitchFamily="2" charset="2"/>
              <a:buChar char="ü"/>
            </a:pPr>
            <a:r>
              <a:rPr kumimoji="1" lang="en-US" altLang="zh-CN" dirty="0">
                <a:solidFill>
                  <a:srgbClr val="92D050"/>
                </a:solidFill>
              </a:rPr>
              <a:t>Add &amp; Norm</a:t>
            </a:r>
          </a:p>
          <a:p>
            <a:pPr marL="311150" indent="-311150">
              <a:buFont typeface="Wingdings" pitchFamily="2" charset="2"/>
              <a:buChar char="ü"/>
            </a:pPr>
            <a:r>
              <a:rPr kumimoji="1" lang="en-US" altLang="zh-CN" dirty="0">
                <a:solidFill>
                  <a:srgbClr val="92D050"/>
                </a:solidFill>
              </a:rPr>
              <a:t>Encoder</a:t>
            </a:r>
          </a:p>
          <a:p>
            <a:pPr marL="311150" indent="-311150">
              <a:buFont typeface="Wingdings" pitchFamily="2" charset="2"/>
              <a:buChar char="ü"/>
            </a:pPr>
            <a:r>
              <a:rPr kumimoji="1" lang="en-US" altLang="zh-CN" dirty="0">
                <a:solidFill>
                  <a:srgbClr val="92D050"/>
                </a:solidFill>
              </a:rPr>
              <a:t>Decoder</a:t>
            </a:r>
          </a:p>
          <a:p>
            <a:pPr marL="311150" indent="-311150">
              <a:buFont typeface="Wingdings" pitchFamily="2" charset="2"/>
              <a:buChar char="ü"/>
            </a:pPr>
            <a:r>
              <a:rPr kumimoji="1" lang="en-US" altLang="zh-CN" dirty="0">
                <a:solidFill>
                  <a:srgbClr val="92D050"/>
                </a:solidFill>
              </a:rPr>
              <a:t>Attention </a:t>
            </a:r>
          </a:p>
          <a:p>
            <a:pPr marL="311150" indent="-311150">
              <a:buFont typeface="Wingdings" pitchFamily="2" charset="2"/>
              <a:buChar char="ü"/>
            </a:pPr>
            <a:r>
              <a:rPr kumimoji="1" lang="en-US" altLang="zh-CN" dirty="0">
                <a:solidFill>
                  <a:srgbClr val="92D050"/>
                </a:solidFill>
              </a:rPr>
              <a:t>Self Attention </a:t>
            </a:r>
          </a:p>
          <a:p>
            <a:pPr marL="311150" indent="-311150">
              <a:buFont typeface="Wingdings" pitchFamily="2" charset="2"/>
              <a:buChar char="ü"/>
            </a:pPr>
            <a:r>
              <a:rPr kumimoji="1" lang="en-US" altLang="zh-CN" dirty="0">
                <a:solidFill>
                  <a:srgbClr val="92D050"/>
                </a:solidFill>
              </a:rPr>
              <a:t>Multi Head Attention </a:t>
            </a:r>
          </a:p>
          <a:p>
            <a:r>
              <a:rPr kumimoji="1" lang="en-US" altLang="zh-CN" dirty="0"/>
              <a:t>Masked Attention </a:t>
            </a:r>
          </a:p>
          <a:p>
            <a:r>
              <a:rPr kumimoji="1" lang="en-US" altLang="zh-CN" dirty="0"/>
              <a:t>Encoder Decoder Attention </a:t>
            </a:r>
          </a:p>
          <a:p>
            <a:r>
              <a:rPr kumimoji="1" lang="en-US" altLang="zh-CN" dirty="0"/>
              <a:t>Output Probabilities / Logits </a:t>
            </a:r>
          </a:p>
          <a:p>
            <a:r>
              <a:rPr kumimoji="1" lang="en-US" altLang="zh-CN" dirty="0"/>
              <a:t>Softmax </a:t>
            </a:r>
          </a:p>
          <a:p>
            <a:r>
              <a:rPr kumimoji="1" lang="en-US" altLang="zh-CN" dirty="0"/>
              <a:t>Decoder only models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6F58972-79E5-814A-9DC9-BE74C15A7936}"/>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7416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zh-CN" altLang="en-US" dirty="0"/>
              <a:t>任务：机器翻译 </a:t>
            </a:r>
            <a:r>
              <a:rPr kumimoji="1" lang="en-US" altLang="zh-CN" dirty="0"/>
              <a:t>Machine Translation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grpSp>
        <p:nvGrpSpPr>
          <p:cNvPr id="9" name="组合 8">
            <a:extLst>
              <a:ext uri="{FF2B5EF4-FFF2-40B4-BE49-F238E27FC236}">
                <a16:creationId xmlns:a16="http://schemas.microsoft.com/office/drawing/2014/main" id="{03728B24-2146-A642-9D9F-18241B77C4D6}"/>
              </a:ext>
            </a:extLst>
          </p:cNvPr>
          <p:cNvGrpSpPr/>
          <p:nvPr/>
        </p:nvGrpSpPr>
        <p:grpSpPr>
          <a:xfrm>
            <a:off x="2053649" y="1579182"/>
            <a:ext cx="3574738" cy="1715431"/>
            <a:chOff x="1025979" y="2333133"/>
            <a:chExt cx="4293476" cy="2965001"/>
          </a:xfrm>
        </p:grpSpPr>
        <p:sp>
          <p:nvSpPr>
            <p:cNvPr id="10" name="圆角矩形 9">
              <a:extLst>
                <a:ext uri="{FF2B5EF4-FFF2-40B4-BE49-F238E27FC236}">
                  <a16:creationId xmlns:a16="http://schemas.microsoft.com/office/drawing/2014/main" id="{F756BA35-28A0-324E-8378-287E5CC2D21C}"/>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1" name="圆角矩形 10">
              <a:extLst>
                <a:ext uri="{FF2B5EF4-FFF2-40B4-BE49-F238E27FC236}">
                  <a16:creationId xmlns:a16="http://schemas.microsoft.com/office/drawing/2014/main" id="{23A7A156-A86A-C84A-BF51-79FB45ADF1A9}"/>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Targets</a:t>
              </a:r>
            </a:p>
            <a:p>
              <a:pPr algn="ctr">
                <a:lnSpc>
                  <a:spcPct val="150000"/>
                </a:lnSpc>
              </a:pPr>
              <a:r>
                <a:rPr kumimoji="1" lang="en-US" altLang="zh-CN" sz="2000" dirty="0">
                  <a:solidFill>
                    <a:schemeClr val="tx1"/>
                  </a:solidFill>
                  <a:latin typeface="Gill Sans MT" panose="020B0502020104020203" pitchFamily="34" charset="0"/>
                  <a:ea typeface="+mj-ea"/>
                </a:rPr>
                <a:t>Ich</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have</a:t>
              </a:r>
              <a:r>
                <a:rPr kumimoji="1" lang="zh-CN" altLang="en-US" sz="2000" dirty="0">
                  <a:solidFill>
                    <a:schemeClr val="tx1"/>
                  </a:solidFill>
                  <a:latin typeface="Gill Sans MT" panose="020B0502020104020203" pitchFamily="34" charset="0"/>
                  <a:ea typeface="+mj-ea"/>
                </a:rPr>
                <a:t> </a:t>
              </a:r>
              <a:r>
                <a:rPr kumimoji="1" lang="en-US" altLang="zh-CN" sz="2000" dirty="0" err="1">
                  <a:solidFill>
                    <a:schemeClr val="tx1"/>
                  </a:solidFill>
                  <a:latin typeface="Gill Sans MT" panose="020B0502020104020203" pitchFamily="34" charset="0"/>
                </a:rPr>
                <a:t>eine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Frau</a:t>
              </a:r>
              <a:endParaRPr kumimoji="1" lang="zh-CN" altLang="en-US" sz="2000" dirty="0">
                <a:solidFill>
                  <a:schemeClr val="tx1"/>
                </a:solidFill>
                <a:latin typeface="Gill Sans MT" panose="020B0502020104020203" pitchFamily="34" charset="0"/>
                <a:ea typeface="+mj-ea"/>
              </a:endParaRPr>
            </a:p>
          </p:txBody>
        </p:sp>
      </p:grpSp>
      <p:grpSp>
        <p:nvGrpSpPr>
          <p:cNvPr id="12" name="组合 11">
            <a:extLst>
              <a:ext uri="{FF2B5EF4-FFF2-40B4-BE49-F238E27FC236}">
                <a16:creationId xmlns:a16="http://schemas.microsoft.com/office/drawing/2014/main" id="{38CF14CB-0F3C-F643-BD76-96C2B6B8F4F3}"/>
              </a:ext>
            </a:extLst>
          </p:cNvPr>
          <p:cNvGrpSpPr/>
          <p:nvPr/>
        </p:nvGrpSpPr>
        <p:grpSpPr>
          <a:xfrm>
            <a:off x="2187100" y="4346028"/>
            <a:ext cx="3574738" cy="1715431"/>
            <a:chOff x="1025979" y="2333133"/>
            <a:chExt cx="4293476" cy="2965001"/>
          </a:xfrm>
        </p:grpSpPr>
        <p:sp>
          <p:nvSpPr>
            <p:cNvPr id="13" name="圆角矩形 12">
              <a:extLst>
                <a:ext uri="{FF2B5EF4-FFF2-40B4-BE49-F238E27FC236}">
                  <a16:creationId xmlns:a16="http://schemas.microsoft.com/office/drawing/2014/main" id="{E8C120A9-859C-FF42-B715-433BE81B665D}"/>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4" name="圆角矩形 13">
              <a:extLst>
                <a:ext uri="{FF2B5EF4-FFF2-40B4-BE49-F238E27FC236}">
                  <a16:creationId xmlns:a16="http://schemas.microsoft.com/office/drawing/2014/main" id="{F9000574-9F09-A84E-B771-815AB4E2329E}"/>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Input</a:t>
              </a:r>
            </a:p>
            <a:p>
              <a:pPr algn="ctr">
                <a:lnSpc>
                  <a:spcPct val="150000"/>
                </a:lnSpc>
              </a:pPr>
              <a:r>
                <a:rPr kumimoji="1" lang="en-US" altLang="zh-CN" sz="2000" dirty="0">
                  <a:solidFill>
                    <a:schemeClr val="tx1"/>
                  </a:solidFill>
                  <a:latin typeface="Gill Sans MT" panose="020B0502020104020203" pitchFamily="34" charset="0"/>
                  <a:ea typeface="+mj-ea"/>
                </a:rPr>
                <a:t>I</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ate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an</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woman</a:t>
              </a:r>
              <a:endParaRPr kumimoji="1" lang="zh-CN" altLang="en-US" sz="2000" dirty="0">
                <a:solidFill>
                  <a:schemeClr val="tx1"/>
                </a:solidFill>
                <a:latin typeface="Gill Sans MT" panose="020B0502020104020203" pitchFamily="34" charset="0"/>
                <a:ea typeface="+mj-ea"/>
              </a:endParaRPr>
            </a:p>
          </p:txBody>
        </p:sp>
      </p:grpSp>
      <p:sp>
        <p:nvSpPr>
          <p:cNvPr id="15" name="右箭头 14">
            <a:extLst>
              <a:ext uri="{FF2B5EF4-FFF2-40B4-BE49-F238E27FC236}">
                <a16:creationId xmlns:a16="http://schemas.microsoft.com/office/drawing/2014/main" id="{FC4B8F49-F836-384B-AAE2-DC62EDAA2173}"/>
              </a:ext>
            </a:extLst>
          </p:cNvPr>
          <p:cNvSpPr/>
          <p:nvPr/>
        </p:nvSpPr>
        <p:spPr>
          <a:xfrm rot="16200000">
            <a:off x="3634197" y="3359603"/>
            <a:ext cx="680545" cy="914036"/>
          </a:xfrm>
          <a:prstGeom prst="rightArrow">
            <a:avLst>
              <a:gd name="adj1" fmla="val 50000"/>
              <a:gd name="adj2" fmla="val 7251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8525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Target</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grpSp>
        <p:nvGrpSpPr>
          <p:cNvPr id="6" name="组合 5">
            <a:extLst>
              <a:ext uri="{FF2B5EF4-FFF2-40B4-BE49-F238E27FC236}">
                <a16:creationId xmlns:a16="http://schemas.microsoft.com/office/drawing/2014/main" id="{A57C1B68-16B3-BE4E-ABAD-BF393546F792}"/>
              </a:ext>
            </a:extLst>
          </p:cNvPr>
          <p:cNvGrpSpPr/>
          <p:nvPr/>
        </p:nvGrpSpPr>
        <p:grpSpPr>
          <a:xfrm>
            <a:off x="2053649" y="1579182"/>
            <a:ext cx="3574738" cy="1715431"/>
            <a:chOff x="1025979" y="2333133"/>
            <a:chExt cx="4293476" cy="2965001"/>
          </a:xfrm>
        </p:grpSpPr>
        <p:sp>
          <p:nvSpPr>
            <p:cNvPr id="7" name="圆角矩形 6">
              <a:extLst>
                <a:ext uri="{FF2B5EF4-FFF2-40B4-BE49-F238E27FC236}">
                  <a16:creationId xmlns:a16="http://schemas.microsoft.com/office/drawing/2014/main" id="{72A188D6-ADEF-9A42-B292-FF2C184D16F7}"/>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8" name="圆角矩形 7">
              <a:extLst>
                <a:ext uri="{FF2B5EF4-FFF2-40B4-BE49-F238E27FC236}">
                  <a16:creationId xmlns:a16="http://schemas.microsoft.com/office/drawing/2014/main" id="{32986534-58F9-874D-8839-D18E9B5A9616}"/>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Targets</a:t>
              </a:r>
            </a:p>
            <a:p>
              <a:pPr algn="ctr">
                <a:lnSpc>
                  <a:spcPct val="150000"/>
                </a:lnSpc>
              </a:pPr>
              <a:r>
                <a:rPr kumimoji="1" lang="en-US" altLang="zh-CN" sz="2000" dirty="0">
                  <a:solidFill>
                    <a:schemeClr val="tx1"/>
                  </a:solidFill>
                  <a:latin typeface="Gill Sans MT" panose="020B0502020104020203" pitchFamily="34" charset="0"/>
                  <a:ea typeface="+mj-ea"/>
                </a:rPr>
                <a:t>Ich</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have</a:t>
              </a:r>
              <a:r>
                <a:rPr kumimoji="1" lang="zh-CN" altLang="en-US" sz="2000" dirty="0">
                  <a:solidFill>
                    <a:schemeClr val="tx1"/>
                  </a:solidFill>
                  <a:latin typeface="Gill Sans MT" panose="020B0502020104020203" pitchFamily="34" charset="0"/>
                  <a:ea typeface="+mj-ea"/>
                </a:rPr>
                <a:t> </a:t>
              </a:r>
              <a:r>
                <a:rPr kumimoji="1" lang="en-US" altLang="zh-CN" sz="2000" dirty="0" err="1">
                  <a:solidFill>
                    <a:schemeClr val="tx1"/>
                  </a:solidFill>
                  <a:latin typeface="Gill Sans MT" panose="020B0502020104020203" pitchFamily="34" charset="0"/>
                </a:rPr>
                <a:t>eine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Frau</a:t>
              </a:r>
              <a:endParaRPr kumimoji="1" lang="zh-CN" altLang="en-US" sz="2000" dirty="0">
                <a:solidFill>
                  <a:schemeClr val="tx1"/>
                </a:solidFill>
                <a:latin typeface="Gill Sans MT" panose="020B0502020104020203" pitchFamily="34" charset="0"/>
                <a:ea typeface="+mj-ea"/>
              </a:endParaRPr>
            </a:p>
          </p:txBody>
        </p:sp>
      </p:grpSp>
    </p:spTree>
    <p:extLst>
      <p:ext uri="{BB962C8B-B14F-4D97-AF65-F5344CB8AC3E}">
        <p14:creationId xmlns:p14="http://schemas.microsoft.com/office/powerpoint/2010/main" val="356379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Target</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4" name="图片 3">
            <a:extLst>
              <a:ext uri="{FF2B5EF4-FFF2-40B4-BE49-F238E27FC236}">
                <a16:creationId xmlns:a16="http://schemas.microsoft.com/office/drawing/2014/main" id="{8A5AD4BE-B45F-6540-8BCD-2299967BAA67}"/>
              </a:ext>
            </a:extLst>
          </p:cNvPr>
          <p:cNvPicPr>
            <a:picLocks noChangeAspect="1"/>
          </p:cNvPicPr>
          <p:nvPr/>
        </p:nvPicPr>
        <p:blipFill>
          <a:blip r:embed="rId3"/>
          <a:stretch>
            <a:fillRect/>
          </a:stretch>
        </p:blipFill>
        <p:spPr>
          <a:xfrm>
            <a:off x="834669" y="1712803"/>
            <a:ext cx="6134100" cy="4165600"/>
          </a:xfrm>
          <a:prstGeom prst="rect">
            <a:avLst/>
          </a:prstGeom>
        </p:spPr>
      </p:pic>
      <p:sp>
        <p:nvSpPr>
          <p:cNvPr id="6" name="圆角矩形 5">
            <a:extLst>
              <a:ext uri="{FF2B5EF4-FFF2-40B4-BE49-F238E27FC236}">
                <a16:creationId xmlns:a16="http://schemas.microsoft.com/office/drawing/2014/main" id="{477D2CE1-2F9F-5D4F-A68C-6845E3CBD7B8}"/>
              </a:ext>
            </a:extLst>
          </p:cNvPr>
          <p:cNvSpPr/>
          <p:nvPr/>
        </p:nvSpPr>
        <p:spPr>
          <a:xfrm>
            <a:off x="9502422" y="4821604"/>
            <a:ext cx="1859672" cy="1535271"/>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1743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E2F17386-956B-8E41-8D09-D9E77F2E7EF0}"/>
              </a:ext>
            </a:extLst>
          </p:cNvPr>
          <p:cNvSpPr>
            <a:spLocks noGrp="1"/>
          </p:cNvSpPr>
          <p:nvPr>
            <p:ph sz="half" idx="1"/>
          </p:nvPr>
        </p:nvSpPr>
        <p:spPr/>
        <p:txBody>
          <a:bodyPr/>
          <a:lstStyle/>
          <a:p>
            <a:r>
              <a:rPr lang="en-US" altLang="zh-CN" dirty="0"/>
              <a:t>1.</a:t>
            </a:r>
            <a:r>
              <a:rPr lang="zh-CN" altLang="en-US" dirty="0"/>
              <a:t> </a:t>
            </a:r>
            <a:r>
              <a:rPr lang="en-US" altLang="zh-CN" dirty="0"/>
              <a:t>LLM</a:t>
            </a:r>
            <a:endParaRPr lang="zh-CN" altLang="en-US" dirty="0"/>
          </a:p>
        </p:txBody>
      </p:sp>
    </p:spTree>
    <p:extLst>
      <p:ext uri="{BB962C8B-B14F-4D97-AF65-F5344CB8AC3E}">
        <p14:creationId xmlns:p14="http://schemas.microsoft.com/office/powerpoint/2010/main" val="345120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3D44CA88-1A95-B64D-A92E-C26A2EF1F8DB}"/>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0A2C644C-E464-4341-91A4-CE6AA95C05FD}"/>
              </a:ext>
            </a:extLst>
          </p:cNvPr>
          <p:cNvSpPr/>
          <p:nvPr/>
        </p:nvSpPr>
        <p:spPr>
          <a:xfrm>
            <a:off x="642313" y="2024854"/>
            <a:ext cx="1720920" cy="584775"/>
          </a:xfrm>
          <a:prstGeom prst="rect">
            <a:avLst/>
          </a:prstGeom>
        </p:spPr>
        <p:txBody>
          <a:bodyPr wrap="none">
            <a:spAutoFit/>
          </a:bodyPr>
          <a:lstStyle/>
          <a:p>
            <a:r>
              <a:rPr kumimoji="1" lang="en-US" altLang="zh-CN" sz="3200" dirty="0">
                <a:solidFill>
                  <a:srgbClr val="C00000"/>
                </a:solidFill>
                <a:latin typeface="Gill Sans MT" panose="020B0502020104020203" pitchFamily="34" charset="0"/>
              </a:rPr>
              <a:t>Inference</a:t>
            </a:r>
            <a:endParaRPr lang="zh-CN" altLang="en-US" sz="3200" dirty="0">
              <a:solidFill>
                <a:srgbClr val="C00000"/>
              </a:solidFill>
            </a:endParaRPr>
          </a:p>
        </p:txBody>
      </p:sp>
      <p:pic>
        <p:nvPicPr>
          <p:cNvPr id="4" name="图片 3">
            <a:extLst>
              <a:ext uri="{FF2B5EF4-FFF2-40B4-BE49-F238E27FC236}">
                <a16:creationId xmlns:a16="http://schemas.microsoft.com/office/drawing/2014/main" id="{4427BA0D-126E-4A4E-9459-25CBBCC1AB6E}"/>
              </a:ext>
            </a:extLst>
          </p:cNvPr>
          <p:cNvPicPr>
            <a:picLocks noChangeAspect="1"/>
          </p:cNvPicPr>
          <p:nvPr/>
        </p:nvPicPr>
        <p:blipFill>
          <a:blip r:embed="rId3"/>
          <a:stretch>
            <a:fillRect/>
          </a:stretch>
        </p:blipFill>
        <p:spPr>
          <a:xfrm>
            <a:off x="447858" y="3080900"/>
            <a:ext cx="8808788" cy="2028098"/>
          </a:xfrm>
          <a:prstGeom prst="rect">
            <a:avLst/>
          </a:prstGeom>
        </p:spPr>
      </p:pic>
    </p:spTree>
    <p:extLst>
      <p:ext uri="{BB962C8B-B14F-4D97-AF65-F5344CB8AC3E}">
        <p14:creationId xmlns:p14="http://schemas.microsoft.com/office/powerpoint/2010/main" val="144617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97F86552-9061-6641-8301-0AE9863C4675}"/>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964AECAA-874F-C04B-85F6-89FAC0A2E9D0}"/>
              </a:ext>
            </a:extLst>
          </p:cNvPr>
          <p:cNvSpPr/>
          <p:nvPr/>
        </p:nvSpPr>
        <p:spPr>
          <a:xfrm>
            <a:off x="901369" y="5089173"/>
            <a:ext cx="5905591" cy="787588"/>
          </a:xfrm>
          <a:prstGeom prst="rect">
            <a:avLst/>
          </a:prstGeom>
        </p:spPr>
        <p:txBody>
          <a:bodyPr wrap="none">
            <a:spAutoFit/>
          </a:bodyPr>
          <a:lstStyle/>
          <a:p>
            <a:pPr algn="ctr">
              <a:lnSpc>
                <a:spcPct val="150000"/>
              </a:lnSpc>
            </a:pPr>
            <a:r>
              <a:rPr kumimoji="1" lang="en-US" altLang="zh-CN" sz="1600" dirty="0">
                <a:latin typeface="Gill Sans MT" panose="020B0502020104020203" pitchFamily="34" charset="0"/>
                <a:ea typeface="+mj-ea"/>
              </a:rPr>
              <a:t>Outputs</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at</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time</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should</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only</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pay</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attention</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to</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outputs</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until</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time</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T-1</a:t>
            </a:r>
          </a:p>
          <a:p>
            <a:pPr algn="ctr">
              <a:lnSpc>
                <a:spcPct val="150000"/>
              </a:lnSpc>
            </a:pPr>
            <a:r>
              <a:rPr lang="zh-CN" altLang="en-US" sz="1600" dirty="0">
                <a:latin typeface="Gill Sans MT" panose="020B0502020104020203" pitchFamily="34" charset="0"/>
                <a:ea typeface="+mj-ea"/>
              </a:rPr>
              <a:t>时间</a:t>
            </a:r>
            <a:r>
              <a:rPr lang="en-US" altLang="zh-CN" sz="1600" dirty="0">
                <a:latin typeface="Gill Sans MT" panose="020B0502020104020203" pitchFamily="34" charset="0"/>
                <a:ea typeface="+mj-ea"/>
              </a:rPr>
              <a:t>T</a:t>
            </a:r>
            <a:r>
              <a:rPr lang="zh-CN" altLang="en-US" sz="1600" dirty="0">
                <a:latin typeface="Gill Sans MT" panose="020B0502020104020203" pitchFamily="34" charset="0"/>
                <a:ea typeface="+mj-ea"/>
              </a:rPr>
              <a:t>的输出应仅关注时间</a:t>
            </a:r>
            <a:r>
              <a:rPr lang="en-US" altLang="zh-CN" sz="1600" dirty="0">
                <a:latin typeface="Gill Sans MT" panose="020B0502020104020203" pitchFamily="34" charset="0"/>
                <a:ea typeface="+mj-ea"/>
              </a:rPr>
              <a:t>T-1</a:t>
            </a:r>
            <a:r>
              <a:rPr lang="zh-CN" altLang="en-US" sz="1600" dirty="0">
                <a:latin typeface="Gill Sans MT" panose="020B0502020104020203" pitchFamily="34" charset="0"/>
                <a:ea typeface="+mj-ea"/>
              </a:rPr>
              <a:t>之前的输出</a:t>
            </a:r>
          </a:p>
        </p:txBody>
      </p:sp>
      <p:pic>
        <p:nvPicPr>
          <p:cNvPr id="9" name="图片 8">
            <a:extLst>
              <a:ext uri="{FF2B5EF4-FFF2-40B4-BE49-F238E27FC236}">
                <a16:creationId xmlns:a16="http://schemas.microsoft.com/office/drawing/2014/main" id="{6503CDFF-33DE-6945-97B4-B1AEE420E653}"/>
              </a:ext>
            </a:extLst>
          </p:cNvPr>
          <p:cNvPicPr>
            <a:picLocks noChangeAspect="1"/>
          </p:cNvPicPr>
          <p:nvPr/>
        </p:nvPicPr>
        <p:blipFill>
          <a:blip r:embed="rId3"/>
          <a:stretch>
            <a:fillRect/>
          </a:stretch>
        </p:blipFill>
        <p:spPr>
          <a:xfrm>
            <a:off x="623635" y="4599557"/>
            <a:ext cx="6039353" cy="303134"/>
          </a:xfrm>
          <a:prstGeom prst="rect">
            <a:avLst/>
          </a:prstGeom>
        </p:spPr>
      </p:pic>
      <p:sp>
        <p:nvSpPr>
          <p:cNvPr id="10" name="矩形 9">
            <a:extLst>
              <a:ext uri="{FF2B5EF4-FFF2-40B4-BE49-F238E27FC236}">
                <a16:creationId xmlns:a16="http://schemas.microsoft.com/office/drawing/2014/main" id="{EC103BEB-66EA-AF44-836E-6231D519EC54}"/>
              </a:ext>
            </a:extLst>
          </p:cNvPr>
          <p:cNvSpPr/>
          <p:nvPr/>
        </p:nvSpPr>
        <p:spPr>
          <a:xfrm>
            <a:off x="642313" y="1648991"/>
            <a:ext cx="1483098" cy="584775"/>
          </a:xfrm>
          <a:prstGeom prst="rect">
            <a:avLst/>
          </a:prstGeom>
        </p:spPr>
        <p:txBody>
          <a:bodyPr wrap="none">
            <a:spAutoFit/>
          </a:bodyPr>
          <a:lstStyle/>
          <a:p>
            <a:r>
              <a:rPr kumimoji="1" lang="en-US" altLang="zh-CN" sz="3200" dirty="0">
                <a:solidFill>
                  <a:srgbClr val="C00000"/>
                </a:solidFill>
                <a:latin typeface="Gill Sans MT" panose="020B0502020104020203" pitchFamily="34" charset="0"/>
              </a:rPr>
              <a:t>Training</a:t>
            </a:r>
            <a:endParaRPr lang="zh-CN" altLang="en-US" sz="3200" dirty="0">
              <a:solidFill>
                <a:srgbClr val="C00000"/>
              </a:solidFill>
            </a:endParaRPr>
          </a:p>
        </p:txBody>
      </p:sp>
    </p:spTree>
    <p:extLst>
      <p:ext uri="{BB962C8B-B14F-4D97-AF65-F5344CB8AC3E}">
        <p14:creationId xmlns:p14="http://schemas.microsoft.com/office/powerpoint/2010/main" val="172232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BEFA3491-76AA-E541-878A-E1482D3D032E}"/>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56AD6A6E-B7D1-3944-8267-F5BCDBD8E326}"/>
              </a:ext>
            </a:extLst>
          </p:cNvPr>
          <p:cNvPicPr>
            <a:picLocks noChangeAspect="1"/>
          </p:cNvPicPr>
          <p:nvPr/>
        </p:nvPicPr>
        <p:blipFill>
          <a:blip r:embed="rId3"/>
          <a:stretch>
            <a:fillRect/>
          </a:stretch>
        </p:blipFill>
        <p:spPr>
          <a:xfrm>
            <a:off x="642313" y="2735153"/>
            <a:ext cx="6591300" cy="2120900"/>
          </a:xfrm>
          <a:prstGeom prst="rect">
            <a:avLst/>
          </a:prstGeom>
        </p:spPr>
      </p:pic>
      <p:sp>
        <p:nvSpPr>
          <p:cNvPr id="7" name="矩形 6">
            <a:extLst>
              <a:ext uri="{FF2B5EF4-FFF2-40B4-BE49-F238E27FC236}">
                <a16:creationId xmlns:a16="http://schemas.microsoft.com/office/drawing/2014/main" id="{7DF08FA4-B987-7240-B9F4-DC2483920883}"/>
              </a:ext>
            </a:extLst>
          </p:cNvPr>
          <p:cNvSpPr/>
          <p:nvPr/>
        </p:nvSpPr>
        <p:spPr>
          <a:xfrm>
            <a:off x="901369" y="5089173"/>
            <a:ext cx="5905591" cy="787588"/>
          </a:xfrm>
          <a:prstGeom prst="rect">
            <a:avLst/>
          </a:prstGeom>
        </p:spPr>
        <p:txBody>
          <a:bodyPr wrap="none">
            <a:spAutoFit/>
          </a:bodyPr>
          <a:lstStyle/>
          <a:p>
            <a:pPr algn="ctr">
              <a:lnSpc>
                <a:spcPct val="150000"/>
              </a:lnSpc>
            </a:pPr>
            <a:r>
              <a:rPr kumimoji="1" lang="en-US" altLang="zh-CN" sz="1600" dirty="0">
                <a:latin typeface="Gill Sans MT" panose="020B0502020104020203" pitchFamily="34" charset="0"/>
                <a:ea typeface="+mj-ea"/>
              </a:rPr>
              <a:t>Outputs</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at</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time</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should</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only</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pay</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attention</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to</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outputs</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until</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time</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T-1</a:t>
            </a:r>
          </a:p>
          <a:p>
            <a:pPr algn="ctr">
              <a:lnSpc>
                <a:spcPct val="150000"/>
              </a:lnSpc>
            </a:pPr>
            <a:r>
              <a:rPr lang="zh-CN" altLang="en-US" sz="1600" dirty="0">
                <a:latin typeface="Gill Sans MT" panose="020B0502020104020203" pitchFamily="34" charset="0"/>
                <a:ea typeface="+mj-ea"/>
              </a:rPr>
              <a:t>时间</a:t>
            </a:r>
            <a:r>
              <a:rPr lang="en-US" altLang="zh-CN" sz="1600" dirty="0">
                <a:latin typeface="Gill Sans MT" panose="020B0502020104020203" pitchFamily="34" charset="0"/>
                <a:ea typeface="+mj-ea"/>
              </a:rPr>
              <a:t>T</a:t>
            </a:r>
            <a:r>
              <a:rPr lang="zh-CN" altLang="en-US" sz="1600" dirty="0">
                <a:latin typeface="Gill Sans MT" panose="020B0502020104020203" pitchFamily="34" charset="0"/>
                <a:ea typeface="+mj-ea"/>
              </a:rPr>
              <a:t>的输出应仅关注时间</a:t>
            </a:r>
            <a:r>
              <a:rPr lang="en-US" altLang="zh-CN" sz="1600" dirty="0">
                <a:latin typeface="Gill Sans MT" panose="020B0502020104020203" pitchFamily="34" charset="0"/>
                <a:ea typeface="+mj-ea"/>
              </a:rPr>
              <a:t>T-1</a:t>
            </a:r>
            <a:r>
              <a:rPr lang="zh-CN" altLang="en-US" sz="1600" dirty="0">
                <a:latin typeface="Gill Sans MT" panose="020B0502020104020203" pitchFamily="34" charset="0"/>
                <a:ea typeface="+mj-ea"/>
              </a:rPr>
              <a:t>之前的输出</a:t>
            </a:r>
          </a:p>
        </p:txBody>
      </p:sp>
      <p:sp>
        <p:nvSpPr>
          <p:cNvPr id="8" name="矩形 7">
            <a:extLst>
              <a:ext uri="{FF2B5EF4-FFF2-40B4-BE49-F238E27FC236}">
                <a16:creationId xmlns:a16="http://schemas.microsoft.com/office/drawing/2014/main" id="{6E09E62F-2FE4-9B42-8D3D-64775F660876}"/>
              </a:ext>
            </a:extLst>
          </p:cNvPr>
          <p:cNvSpPr/>
          <p:nvPr/>
        </p:nvSpPr>
        <p:spPr>
          <a:xfrm>
            <a:off x="642313" y="1648991"/>
            <a:ext cx="1483098" cy="584775"/>
          </a:xfrm>
          <a:prstGeom prst="rect">
            <a:avLst/>
          </a:prstGeom>
        </p:spPr>
        <p:txBody>
          <a:bodyPr wrap="none">
            <a:spAutoFit/>
          </a:bodyPr>
          <a:lstStyle/>
          <a:p>
            <a:r>
              <a:rPr kumimoji="1" lang="en-US" altLang="zh-CN" sz="3200" dirty="0">
                <a:solidFill>
                  <a:srgbClr val="C00000"/>
                </a:solidFill>
                <a:latin typeface="Gill Sans MT" panose="020B0502020104020203" pitchFamily="34" charset="0"/>
              </a:rPr>
              <a:t>Training</a:t>
            </a:r>
            <a:endParaRPr lang="zh-CN" altLang="en-US" sz="3200" dirty="0">
              <a:solidFill>
                <a:srgbClr val="C00000"/>
              </a:solidFill>
            </a:endParaRPr>
          </a:p>
        </p:txBody>
      </p:sp>
    </p:spTree>
    <p:extLst>
      <p:ext uri="{BB962C8B-B14F-4D97-AF65-F5344CB8AC3E}">
        <p14:creationId xmlns:p14="http://schemas.microsoft.com/office/powerpoint/2010/main" val="3752241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7" name="圆角矩形 6">
            <a:extLst>
              <a:ext uri="{FF2B5EF4-FFF2-40B4-BE49-F238E27FC236}">
                <a16:creationId xmlns:a16="http://schemas.microsoft.com/office/drawing/2014/main" id="{BD797E93-7A6A-684D-9173-814C461746E6}"/>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0E5CC2B6-DF8E-7A4C-AAEB-6F1668B0FF8A}"/>
              </a:ext>
            </a:extLst>
          </p:cNvPr>
          <p:cNvPicPr>
            <a:picLocks noChangeAspect="1"/>
          </p:cNvPicPr>
          <p:nvPr/>
        </p:nvPicPr>
        <p:blipFill>
          <a:blip r:embed="rId3"/>
          <a:stretch>
            <a:fillRect/>
          </a:stretch>
        </p:blipFill>
        <p:spPr>
          <a:xfrm>
            <a:off x="623635" y="2780936"/>
            <a:ext cx="6591300" cy="2120900"/>
          </a:xfrm>
          <a:prstGeom prst="rect">
            <a:avLst/>
          </a:prstGeom>
        </p:spPr>
      </p:pic>
      <p:sp>
        <p:nvSpPr>
          <p:cNvPr id="12" name="矩形 11">
            <a:extLst>
              <a:ext uri="{FF2B5EF4-FFF2-40B4-BE49-F238E27FC236}">
                <a16:creationId xmlns:a16="http://schemas.microsoft.com/office/drawing/2014/main" id="{1EB02247-DCAE-F042-AFB5-66ABD0C957EC}"/>
              </a:ext>
            </a:extLst>
          </p:cNvPr>
          <p:cNvSpPr/>
          <p:nvPr/>
        </p:nvSpPr>
        <p:spPr>
          <a:xfrm>
            <a:off x="2437627" y="5160456"/>
            <a:ext cx="3118931" cy="787588"/>
          </a:xfrm>
          <a:prstGeom prst="rect">
            <a:avLst/>
          </a:prstGeom>
        </p:spPr>
        <p:txBody>
          <a:bodyPr wrap="none">
            <a:spAutoFit/>
          </a:bodyPr>
          <a:lstStyle/>
          <a:p>
            <a:pPr algn="ctr">
              <a:lnSpc>
                <a:spcPct val="150000"/>
              </a:lnSpc>
            </a:pPr>
            <a:r>
              <a:rPr kumimoji="1" lang="en-US" altLang="zh-CN" sz="1600" dirty="0">
                <a:solidFill>
                  <a:srgbClr val="1D1D1A"/>
                </a:solidFill>
                <a:latin typeface="Gill Sans MT" panose="020B0502020104020203" pitchFamily="34" charset="0"/>
                <a:ea typeface="+mj-ea"/>
              </a:rPr>
              <a:t>Mask</a:t>
            </a:r>
            <a:r>
              <a:rPr kumimoji="1" lang="zh-CN" altLang="en-US" sz="1600" dirty="0">
                <a:solidFill>
                  <a:srgbClr val="1D1D1A"/>
                </a:solidFill>
                <a:latin typeface="Gill Sans MT" panose="020B0502020104020203" pitchFamily="34" charset="0"/>
                <a:ea typeface="+mj-ea"/>
              </a:rPr>
              <a:t> </a:t>
            </a:r>
            <a:r>
              <a:rPr kumimoji="1" lang="en-US" altLang="zh-CN" sz="1600" dirty="0">
                <a:solidFill>
                  <a:srgbClr val="1D1D1A"/>
                </a:solidFill>
                <a:latin typeface="Gill Sans MT" panose="020B0502020104020203" pitchFamily="34" charset="0"/>
                <a:ea typeface="+mj-ea"/>
              </a:rPr>
              <a:t>the</a:t>
            </a:r>
            <a:r>
              <a:rPr kumimoji="1" lang="zh-CN" altLang="en-US" sz="1600" dirty="0">
                <a:solidFill>
                  <a:srgbClr val="1D1D1A"/>
                </a:solidFill>
                <a:latin typeface="Gill Sans MT" panose="020B0502020104020203" pitchFamily="34" charset="0"/>
                <a:ea typeface="+mj-ea"/>
              </a:rPr>
              <a:t> </a:t>
            </a:r>
            <a:r>
              <a:rPr kumimoji="1" lang="en-US" altLang="zh-CN" sz="1600" dirty="0">
                <a:solidFill>
                  <a:srgbClr val="1D1D1A"/>
                </a:solidFill>
                <a:latin typeface="Gill Sans MT" panose="020B0502020104020203" pitchFamily="34" charset="0"/>
                <a:ea typeface="+mj-ea"/>
              </a:rPr>
              <a:t>available</a:t>
            </a:r>
            <a:r>
              <a:rPr kumimoji="1" lang="zh-CN" altLang="en-US" sz="1600" dirty="0">
                <a:solidFill>
                  <a:srgbClr val="1D1D1A"/>
                </a:solidFill>
                <a:latin typeface="Gill Sans MT" panose="020B0502020104020203" pitchFamily="34" charset="0"/>
                <a:ea typeface="+mj-ea"/>
              </a:rPr>
              <a:t> </a:t>
            </a:r>
            <a:r>
              <a:rPr kumimoji="1" lang="en-US" altLang="zh-CN" sz="1600" dirty="0">
                <a:solidFill>
                  <a:srgbClr val="1D1D1A"/>
                </a:solidFill>
                <a:latin typeface="Gill Sans MT" panose="020B0502020104020203" pitchFamily="34" charset="0"/>
                <a:ea typeface="+mj-ea"/>
              </a:rPr>
              <a:t>attention</a:t>
            </a:r>
            <a:r>
              <a:rPr kumimoji="1" lang="zh-CN" altLang="en-US" sz="1600" dirty="0">
                <a:solidFill>
                  <a:srgbClr val="1D1D1A"/>
                </a:solidFill>
                <a:latin typeface="Gill Sans MT" panose="020B0502020104020203" pitchFamily="34" charset="0"/>
                <a:ea typeface="+mj-ea"/>
              </a:rPr>
              <a:t> </a:t>
            </a:r>
            <a:r>
              <a:rPr kumimoji="1" lang="en-US" altLang="zh-CN" sz="1600" dirty="0">
                <a:solidFill>
                  <a:srgbClr val="1D1D1A"/>
                </a:solidFill>
                <a:latin typeface="Gill Sans MT" panose="020B0502020104020203" pitchFamily="34" charset="0"/>
                <a:ea typeface="+mj-ea"/>
              </a:rPr>
              <a:t>values?</a:t>
            </a:r>
          </a:p>
          <a:p>
            <a:pPr algn="ctr">
              <a:lnSpc>
                <a:spcPct val="150000"/>
              </a:lnSpc>
            </a:pPr>
            <a:r>
              <a:rPr lang="zh-CN" altLang="en-US" sz="1600" dirty="0">
                <a:solidFill>
                  <a:srgbClr val="1D1D1A"/>
                </a:solidFill>
                <a:latin typeface="+mj-ea"/>
                <a:ea typeface="+mj-ea"/>
              </a:rPr>
              <a:t>掩盖现有的注意力值</a:t>
            </a:r>
            <a:r>
              <a:rPr lang="en-US" altLang="zh-CN" sz="1600" dirty="0">
                <a:solidFill>
                  <a:srgbClr val="1D1D1A"/>
                </a:solidFill>
                <a:latin typeface="+mj-ea"/>
                <a:ea typeface="+mj-ea"/>
              </a:rPr>
              <a:t>?</a:t>
            </a:r>
            <a:endParaRPr lang="zh-CN" altLang="en-US" sz="1600" dirty="0">
              <a:solidFill>
                <a:srgbClr val="1D1D1A"/>
              </a:solidFill>
              <a:latin typeface="+mj-ea"/>
              <a:ea typeface="+mj-ea"/>
            </a:endParaRPr>
          </a:p>
        </p:txBody>
      </p:sp>
      <p:sp>
        <p:nvSpPr>
          <p:cNvPr id="13" name="矩形 12">
            <a:extLst>
              <a:ext uri="{FF2B5EF4-FFF2-40B4-BE49-F238E27FC236}">
                <a16:creationId xmlns:a16="http://schemas.microsoft.com/office/drawing/2014/main" id="{CF18736F-0C0B-184C-B88F-4D698BF825B3}"/>
              </a:ext>
            </a:extLst>
          </p:cNvPr>
          <p:cNvSpPr/>
          <p:nvPr/>
        </p:nvSpPr>
        <p:spPr>
          <a:xfrm>
            <a:off x="642313" y="1648991"/>
            <a:ext cx="1483098" cy="584775"/>
          </a:xfrm>
          <a:prstGeom prst="rect">
            <a:avLst/>
          </a:prstGeom>
        </p:spPr>
        <p:txBody>
          <a:bodyPr wrap="none">
            <a:spAutoFit/>
          </a:bodyPr>
          <a:lstStyle/>
          <a:p>
            <a:r>
              <a:rPr kumimoji="1" lang="en-US" altLang="zh-CN" sz="3200" dirty="0">
                <a:solidFill>
                  <a:srgbClr val="C00000"/>
                </a:solidFill>
                <a:latin typeface="Gill Sans MT" panose="020B0502020104020203" pitchFamily="34" charset="0"/>
              </a:rPr>
              <a:t>Training</a:t>
            </a:r>
            <a:endParaRPr lang="zh-CN" altLang="en-US" sz="3200" dirty="0">
              <a:solidFill>
                <a:srgbClr val="C00000"/>
              </a:solidFill>
            </a:endParaRPr>
          </a:p>
        </p:txBody>
      </p:sp>
    </p:spTree>
    <p:extLst>
      <p:ext uri="{BB962C8B-B14F-4D97-AF65-F5344CB8AC3E}">
        <p14:creationId xmlns:p14="http://schemas.microsoft.com/office/powerpoint/2010/main" val="80687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3" name="图片 2">
            <a:extLst>
              <a:ext uri="{FF2B5EF4-FFF2-40B4-BE49-F238E27FC236}">
                <a16:creationId xmlns:a16="http://schemas.microsoft.com/office/drawing/2014/main" id="{94693096-FC16-EF41-A587-E7B292BCC7A3}"/>
              </a:ext>
            </a:extLst>
          </p:cNvPr>
          <p:cNvPicPr>
            <a:picLocks noChangeAspect="1"/>
          </p:cNvPicPr>
          <p:nvPr/>
        </p:nvPicPr>
        <p:blipFill rotWithShape="1">
          <a:blip r:embed="rId3"/>
          <a:srcRect b="36807"/>
          <a:stretch/>
        </p:blipFill>
        <p:spPr>
          <a:xfrm>
            <a:off x="361115" y="1845705"/>
            <a:ext cx="7250945" cy="3069123"/>
          </a:xfrm>
          <a:prstGeom prst="rect">
            <a:avLst/>
          </a:prstGeom>
        </p:spPr>
      </p:pic>
      <p:sp>
        <p:nvSpPr>
          <p:cNvPr id="7" name="圆角矩形 6">
            <a:extLst>
              <a:ext uri="{FF2B5EF4-FFF2-40B4-BE49-F238E27FC236}">
                <a16:creationId xmlns:a16="http://schemas.microsoft.com/office/drawing/2014/main" id="{59C63E78-B7B3-2340-B8D3-7E96582A2139}"/>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5A6AE27E-6993-8B45-8E63-26645BED3596}"/>
              </a:ext>
            </a:extLst>
          </p:cNvPr>
          <p:cNvSpPr/>
          <p:nvPr/>
        </p:nvSpPr>
        <p:spPr>
          <a:xfrm>
            <a:off x="2129275" y="5073517"/>
            <a:ext cx="3552960" cy="499689"/>
          </a:xfrm>
          <a:prstGeom prst="rect">
            <a:avLst/>
          </a:prstGeom>
        </p:spPr>
        <p:txBody>
          <a:bodyPr wrap="none">
            <a:spAutoFit/>
          </a:bodyPr>
          <a:lstStyle/>
          <a:p>
            <a:pPr algn="ctr">
              <a:lnSpc>
                <a:spcPct val="150000"/>
              </a:lnSpc>
            </a:pPr>
            <a:r>
              <a:rPr kumimoji="1" lang="en-US" altLang="zh-CN" sz="2000" dirty="0">
                <a:solidFill>
                  <a:srgbClr val="1D1D1A"/>
                </a:solidFill>
                <a:latin typeface="Gill Sans MT" panose="020B0502020104020203" pitchFamily="34" charset="0"/>
                <a:ea typeface="+mj-ea"/>
              </a:rPr>
              <a:t>Masked</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Multi</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Head</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Attention:</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Z’</a:t>
            </a:r>
            <a:endParaRPr lang="zh-CN" altLang="en-US" sz="2000" dirty="0">
              <a:solidFill>
                <a:srgbClr val="1D1D1A"/>
              </a:solidFill>
              <a:latin typeface="+mj-ea"/>
              <a:ea typeface="+mj-ea"/>
            </a:endParaRPr>
          </a:p>
        </p:txBody>
      </p:sp>
    </p:spTree>
    <p:extLst>
      <p:ext uri="{BB962C8B-B14F-4D97-AF65-F5344CB8AC3E}">
        <p14:creationId xmlns:p14="http://schemas.microsoft.com/office/powerpoint/2010/main" val="332278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3" name="图片 2">
            <a:extLst>
              <a:ext uri="{FF2B5EF4-FFF2-40B4-BE49-F238E27FC236}">
                <a16:creationId xmlns:a16="http://schemas.microsoft.com/office/drawing/2014/main" id="{819EAF0C-3AC0-6A46-A4AB-F53F0DD3C651}"/>
              </a:ext>
            </a:extLst>
          </p:cNvPr>
          <p:cNvPicPr>
            <a:picLocks noChangeAspect="1"/>
          </p:cNvPicPr>
          <p:nvPr/>
        </p:nvPicPr>
        <p:blipFill rotWithShape="1">
          <a:blip r:embed="rId3"/>
          <a:srcRect l="2623" t="6770" r="18944" b="33335"/>
          <a:stretch/>
        </p:blipFill>
        <p:spPr>
          <a:xfrm>
            <a:off x="1655603" y="1784483"/>
            <a:ext cx="4910712" cy="3050276"/>
          </a:xfrm>
          <a:prstGeom prst="rect">
            <a:avLst/>
          </a:prstGeom>
        </p:spPr>
      </p:pic>
      <p:sp>
        <p:nvSpPr>
          <p:cNvPr id="7" name="圆角矩形 6">
            <a:extLst>
              <a:ext uri="{FF2B5EF4-FFF2-40B4-BE49-F238E27FC236}">
                <a16:creationId xmlns:a16="http://schemas.microsoft.com/office/drawing/2014/main" id="{F706F3D6-D940-BD48-AA20-A53703278F6D}"/>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CD1AE93F-1A97-C54C-AE80-C0BDAECAA539}"/>
              </a:ext>
            </a:extLst>
          </p:cNvPr>
          <p:cNvSpPr/>
          <p:nvPr/>
        </p:nvSpPr>
        <p:spPr>
          <a:xfrm>
            <a:off x="2129275" y="5073517"/>
            <a:ext cx="3552960" cy="499689"/>
          </a:xfrm>
          <a:prstGeom prst="rect">
            <a:avLst/>
          </a:prstGeom>
        </p:spPr>
        <p:txBody>
          <a:bodyPr wrap="none">
            <a:spAutoFit/>
          </a:bodyPr>
          <a:lstStyle/>
          <a:p>
            <a:pPr algn="ctr">
              <a:lnSpc>
                <a:spcPct val="150000"/>
              </a:lnSpc>
            </a:pPr>
            <a:r>
              <a:rPr kumimoji="1" lang="en-US" altLang="zh-CN" sz="2000" dirty="0">
                <a:solidFill>
                  <a:srgbClr val="1D1D1A"/>
                </a:solidFill>
                <a:latin typeface="Gill Sans MT" panose="020B0502020104020203" pitchFamily="34" charset="0"/>
                <a:ea typeface="+mj-ea"/>
              </a:rPr>
              <a:t>Masked</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Multi</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Head</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Attention:</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Z’</a:t>
            </a:r>
            <a:endParaRPr lang="zh-CN" altLang="en-US" sz="2000" dirty="0">
              <a:solidFill>
                <a:srgbClr val="1D1D1A"/>
              </a:solidFill>
              <a:latin typeface="+mj-ea"/>
              <a:ea typeface="+mj-ea"/>
            </a:endParaRPr>
          </a:p>
        </p:txBody>
      </p:sp>
    </p:spTree>
    <p:extLst>
      <p:ext uri="{BB962C8B-B14F-4D97-AF65-F5344CB8AC3E}">
        <p14:creationId xmlns:p14="http://schemas.microsoft.com/office/powerpoint/2010/main" val="3602394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CA77D5B7-25EC-DC46-A9AC-11D872D56DF8}"/>
              </a:ext>
            </a:extLst>
          </p:cNvPr>
          <p:cNvSpPr/>
          <p:nvPr/>
        </p:nvSpPr>
        <p:spPr>
          <a:xfrm>
            <a:off x="9502421" y="2238703"/>
            <a:ext cx="1743647" cy="27367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FF67C6EA-E8C2-B44A-8CDF-79652AF6501D}"/>
              </a:ext>
            </a:extLst>
          </p:cNvPr>
          <p:cNvPicPr>
            <a:picLocks noChangeAspect="1"/>
          </p:cNvPicPr>
          <p:nvPr/>
        </p:nvPicPr>
        <p:blipFill>
          <a:blip r:embed="rId3"/>
          <a:stretch>
            <a:fillRect/>
          </a:stretch>
        </p:blipFill>
        <p:spPr>
          <a:xfrm>
            <a:off x="1730237" y="1591222"/>
            <a:ext cx="2161947" cy="1446268"/>
          </a:xfrm>
          <a:prstGeom prst="rect">
            <a:avLst/>
          </a:prstGeom>
        </p:spPr>
      </p:pic>
    </p:spTree>
    <p:extLst>
      <p:ext uri="{BB962C8B-B14F-4D97-AF65-F5344CB8AC3E}">
        <p14:creationId xmlns:p14="http://schemas.microsoft.com/office/powerpoint/2010/main" val="332894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1E3C90C7-3BBB-4B4A-9EAB-CB819024BD95}"/>
              </a:ext>
            </a:extLst>
          </p:cNvPr>
          <p:cNvSpPr/>
          <p:nvPr/>
        </p:nvSpPr>
        <p:spPr>
          <a:xfrm>
            <a:off x="9502421" y="2238703"/>
            <a:ext cx="1743647" cy="27367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8F37D41A-9E39-6A48-8DBE-3E722D475E9D}"/>
              </a:ext>
            </a:extLst>
          </p:cNvPr>
          <p:cNvPicPr>
            <a:picLocks noChangeAspect="1"/>
          </p:cNvPicPr>
          <p:nvPr/>
        </p:nvPicPr>
        <p:blipFill>
          <a:blip r:embed="rId3"/>
          <a:stretch>
            <a:fillRect/>
          </a:stretch>
        </p:blipFill>
        <p:spPr>
          <a:xfrm>
            <a:off x="1684474" y="1518122"/>
            <a:ext cx="4623094" cy="452532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C3BE2E2-C9AA-5945-A1DF-66A8F15A3602}"/>
                  </a:ext>
                </a:extLst>
              </p:cNvPr>
              <p:cNvSpPr txBox="1"/>
              <p:nvPr/>
            </p:nvSpPr>
            <p:spPr>
              <a:xfrm>
                <a:off x="4976471" y="2312275"/>
                <a:ext cx="1121910"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i="1">
                              <a:latin typeface="Cambria Math" panose="02040503050406030204" pitchFamily="18" charset="0"/>
                            </a:rPr>
                            <m:t>𝑅</m:t>
                          </m:r>
                        </m:e>
                        <m:sup>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𝑇</m:t>
                              </m:r>
                            </m:e>
                            <m:sub>
                              <m:r>
                                <a:rPr kumimoji="1" lang="en-US" altLang="zh-CN" b="0" i="1" smtClean="0">
                                  <a:latin typeface="Cambria Math" panose="02040503050406030204" pitchFamily="18" charset="0"/>
                                </a:rPr>
                                <m:t>𝑑</m:t>
                              </m:r>
                            </m:sub>
                          </m:sSub>
                          <m:r>
                            <a:rPr kumimoji="1" lang="en-US" altLang="zh-CN" i="1" smtClean="0">
                              <a:latin typeface="Cambria Math" panose="02040503050406030204" pitchFamily="18" charset="0"/>
                              <a:ea typeface="Cambria Math" panose="02040503050406030204" pitchFamily="18" charset="0"/>
                            </a:rPr>
                            <m:t>×</m:t>
                          </m:r>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𝑑</m:t>
                              </m:r>
                            </m:e>
                            <m:sub>
                              <m:r>
                                <a:rPr kumimoji="1" lang="en-US" altLang="zh-CN" b="0" i="1" smtClean="0">
                                  <a:latin typeface="Cambria Math" panose="02040503050406030204" pitchFamily="18" charset="0"/>
                                  <a:ea typeface="Cambria Math" panose="02040503050406030204" pitchFamily="18" charset="0"/>
                                </a:rPr>
                                <m:t>𝑚𝑜𝑑𝑒𝑙</m:t>
                              </m:r>
                            </m:sub>
                          </m:sSub>
                        </m:sup>
                      </m:sSup>
                    </m:oMath>
                  </m:oMathPara>
                </a14:m>
                <a:endParaRPr kumimoji="1" lang="zh-CN" altLang="en-US" dirty="0"/>
              </a:p>
            </p:txBody>
          </p:sp>
        </mc:Choice>
        <mc:Fallback xmlns="">
          <p:sp>
            <p:nvSpPr>
              <p:cNvPr id="9" name="文本框 8">
                <a:extLst>
                  <a:ext uri="{FF2B5EF4-FFF2-40B4-BE49-F238E27FC236}">
                    <a16:creationId xmlns:a16="http://schemas.microsoft.com/office/drawing/2014/main" id="{2C3BE2E2-C9AA-5945-A1DF-66A8F15A3602}"/>
                  </a:ext>
                </a:extLst>
              </p:cNvPr>
              <p:cNvSpPr txBox="1">
                <a:spLocks noRot="1" noChangeAspect="1" noMove="1" noResize="1" noEditPoints="1" noAdjustHandles="1" noChangeArrowheads="1" noChangeShapeType="1" noTextEdit="1"/>
              </p:cNvSpPr>
              <p:nvPr/>
            </p:nvSpPr>
            <p:spPr>
              <a:xfrm>
                <a:off x="4976471" y="2312275"/>
                <a:ext cx="1121910" cy="281937"/>
              </a:xfrm>
              <a:prstGeom prst="rect">
                <a:avLst/>
              </a:prstGeom>
              <a:blipFill>
                <a:blip r:embed="rId4"/>
                <a:stretch>
                  <a:fillRect l="-3371" b="-8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753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FD8A3A7F-DC48-E842-B670-8AD3AEA5AA4D}"/>
              </a:ext>
            </a:extLst>
          </p:cNvPr>
          <p:cNvSpPr/>
          <p:nvPr/>
        </p:nvSpPr>
        <p:spPr>
          <a:xfrm>
            <a:off x="9502422" y="1629104"/>
            <a:ext cx="1743647" cy="651642"/>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2398332-0B5F-A749-B466-0EC0C04B2209}"/>
              </a:ext>
            </a:extLst>
          </p:cNvPr>
          <p:cNvPicPr>
            <a:picLocks noChangeAspect="1"/>
          </p:cNvPicPr>
          <p:nvPr/>
        </p:nvPicPr>
        <p:blipFill>
          <a:blip r:embed="rId3"/>
          <a:stretch>
            <a:fillRect/>
          </a:stretch>
        </p:blipFill>
        <p:spPr>
          <a:xfrm>
            <a:off x="813379" y="2122022"/>
            <a:ext cx="6415084" cy="2613956"/>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A06F91-BD03-6C41-8791-48166A924BC1}"/>
                  </a:ext>
                </a:extLst>
              </p:cNvPr>
              <p:cNvSpPr txBox="1"/>
              <p:nvPr/>
            </p:nvSpPr>
            <p:spPr>
              <a:xfrm>
                <a:off x="3577177" y="5014908"/>
                <a:ext cx="8874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a:latin typeface="Cambria Math" panose="02040503050406030204" pitchFamily="18" charset="0"/>
                            </a:rPr>
                            <m:t>𝑅</m:t>
                          </m:r>
                        </m:e>
                        <m:sup>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𝑇</m:t>
                              </m:r>
                            </m:e>
                            <m:sub>
                              <m:r>
                                <a:rPr kumimoji="1" lang="en-US" altLang="zh-CN" sz="2400" b="0" i="1" smtClean="0">
                                  <a:latin typeface="Cambria Math" panose="02040503050406030204" pitchFamily="18" charset="0"/>
                                </a:rPr>
                                <m:t>𝑑</m:t>
                              </m:r>
                            </m:sub>
                          </m:sSub>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𝑉</m:t>
                          </m:r>
                        </m:sup>
                      </m:sSup>
                    </m:oMath>
                  </m:oMathPara>
                </a14:m>
                <a:endParaRPr kumimoji="1" lang="zh-CN" altLang="en-US" sz="2400" dirty="0"/>
              </a:p>
            </p:txBody>
          </p:sp>
        </mc:Choice>
        <mc:Fallback xmlns="">
          <p:sp>
            <p:nvSpPr>
              <p:cNvPr id="7" name="文本框 6">
                <a:extLst>
                  <a:ext uri="{FF2B5EF4-FFF2-40B4-BE49-F238E27FC236}">
                    <a16:creationId xmlns:a16="http://schemas.microsoft.com/office/drawing/2014/main" id="{76A06F91-BD03-6C41-8791-48166A924BC1}"/>
                  </a:ext>
                </a:extLst>
              </p:cNvPr>
              <p:cNvSpPr txBox="1">
                <a:spLocks noRot="1" noChangeAspect="1" noMove="1" noResize="1" noEditPoints="1" noAdjustHandles="1" noChangeArrowheads="1" noChangeShapeType="1" noTextEdit="1"/>
              </p:cNvSpPr>
              <p:nvPr/>
            </p:nvSpPr>
            <p:spPr>
              <a:xfrm>
                <a:off x="3577177" y="5014908"/>
                <a:ext cx="887487" cy="369332"/>
              </a:xfrm>
              <a:prstGeom prst="rect">
                <a:avLst/>
              </a:prstGeom>
              <a:blipFill>
                <a:blip r:embed="rId4"/>
                <a:stretch>
                  <a:fillRect l="-704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9A5FA47-552A-7C4E-9A1D-32261EB8E606}"/>
                  </a:ext>
                </a:extLst>
              </p:cNvPr>
              <p:cNvSpPr/>
              <p:nvPr/>
            </p:nvSpPr>
            <p:spPr>
              <a:xfrm>
                <a:off x="655165" y="4463334"/>
                <a:ext cx="484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en-US" altLang="zh-CN" i="1">
                              <a:latin typeface="Cambria Math" panose="02040503050406030204" pitchFamily="18" charset="0"/>
                            </a:rPr>
                            <m:t>𝑑</m:t>
                          </m:r>
                        </m:sub>
                      </m:sSub>
                    </m:oMath>
                  </m:oMathPara>
                </a14:m>
                <a:endParaRPr lang="zh-CN" altLang="en-US" dirty="0"/>
              </a:p>
            </p:txBody>
          </p:sp>
        </mc:Choice>
        <mc:Fallback xmlns="">
          <p:sp>
            <p:nvSpPr>
              <p:cNvPr id="8" name="矩形 7">
                <a:extLst>
                  <a:ext uri="{FF2B5EF4-FFF2-40B4-BE49-F238E27FC236}">
                    <a16:creationId xmlns:a16="http://schemas.microsoft.com/office/drawing/2014/main" id="{99A5FA47-552A-7C4E-9A1D-32261EB8E606}"/>
                  </a:ext>
                </a:extLst>
              </p:cNvPr>
              <p:cNvSpPr>
                <a:spLocks noRot="1" noChangeAspect="1" noMove="1" noResize="1" noEditPoints="1" noAdjustHandles="1" noChangeArrowheads="1" noChangeShapeType="1" noTextEdit="1"/>
              </p:cNvSpPr>
              <p:nvPr/>
            </p:nvSpPr>
            <p:spPr>
              <a:xfrm>
                <a:off x="655165" y="4463334"/>
                <a:ext cx="48410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0016749-F9C7-214F-A17C-345625A2512F}"/>
                  </a:ext>
                </a:extLst>
              </p:cNvPr>
              <p:cNvSpPr/>
              <p:nvPr/>
            </p:nvSpPr>
            <p:spPr>
              <a:xfrm>
                <a:off x="2636366" y="2536720"/>
                <a:ext cx="4003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𝑉</m:t>
                      </m:r>
                    </m:oMath>
                  </m:oMathPara>
                </a14:m>
                <a:endParaRPr lang="zh-CN" altLang="en-US" dirty="0"/>
              </a:p>
            </p:txBody>
          </p:sp>
        </mc:Choice>
        <mc:Fallback xmlns="">
          <p:sp>
            <p:nvSpPr>
              <p:cNvPr id="9" name="矩形 8">
                <a:extLst>
                  <a:ext uri="{FF2B5EF4-FFF2-40B4-BE49-F238E27FC236}">
                    <a16:creationId xmlns:a16="http://schemas.microsoft.com/office/drawing/2014/main" id="{80016749-F9C7-214F-A17C-345625A2512F}"/>
                  </a:ext>
                </a:extLst>
              </p:cNvPr>
              <p:cNvSpPr>
                <a:spLocks noRot="1" noChangeAspect="1" noMove="1" noResize="1" noEditPoints="1" noAdjustHandles="1" noChangeArrowheads="1" noChangeShapeType="1" noTextEdit="1"/>
              </p:cNvSpPr>
              <p:nvPr/>
            </p:nvSpPr>
            <p:spPr>
              <a:xfrm>
                <a:off x="2636366" y="2536720"/>
                <a:ext cx="400366"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848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5" y="1360170"/>
            <a:ext cx="6723095" cy="4994910"/>
          </a:xfrm>
        </p:spPr>
        <p:txBody>
          <a:bodyPr numCol="2"/>
          <a:lstStyle/>
          <a:p>
            <a:pPr marL="311150" indent="-311150">
              <a:buFont typeface="Wingdings" pitchFamily="2" charset="2"/>
              <a:buChar char="ü"/>
            </a:pPr>
            <a:r>
              <a:rPr kumimoji="1" lang="en-US" altLang="zh-CN" dirty="0">
                <a:solidFill>
                  <a:srgbClr val="92D050"/>
                </a:solidFill>
              </a:rPr>
              <a:t>Tokenization</a:t>
            </a:r>
          </a:p>
          <a:p>
            <a:pPr marL="311150" indent="-311150">
              <a:buFont typeface="Wingdings" pitchFamily="2" charset="2"/>
              <a:buChar char="ü"/>
            </a:pPr>
            <a:r>
              <a:rPr kumimoji="1" lang="en-US" altLang="zh-CN" dirty="0">
                <a:solidFill>
                  <a:srgbClr val="92D050"/>
                </a:solidFill>
              </a:rPr>
              <a:t>Input Embeddings</a:t>
            </a:r>
          </a:p>
          <a:p>
            <a:pPr marL="311150" indent="-311150">
              <a:buFont typeface="Wingdings" pitchFamily="2" charset="2"/>
              <a:buChar char="ü"/>
            </a:pPr>
            <a:r>
              <a:rPr kumimoji="1" lang="en-US" altLang="zh-CN" dirty="0">
                <a:solidFill>
                  <a:srgbClr val="92D050"/>
                </a:solidFill>
              </a:rPr>
              <a:t>Position Encodings</a:t>
            </a:r>
          </a:p>
          <a:p>
            <a:pPr marL="311150" indent="-311150">
              <a:buFont typeface="Wingdings" pitchFamily="2" charset="2"/>
              <a:buChar char="ü"/>
            </a:pPr>
            <a:r>
              <a:rPr kumimoji="1" lang="en-US" altLang="zh-CN" dirty="0">
                <a:solidFill>
                  <a:srgbClr val="92D050"/>
                </a:solidFill>
              </a:rPr>
              <a:t>Residuals</a:t>
            </a:r>
          </a:p>
          <a:p>
            <a:pPr marL="311150" indent="-311150">
              <a:buFont typeface="Wingdings" pitchFamily="2" charset="2"/>
              <a:buChar char="ü"/>
            </a:pPr>
            <a:r>
              <a:rPr kumimoji="1" lang="en-US" altLang="zh-CN" dirty="0">
                <a:solidFill>
                  <a:srgbClr val="92D050"/>
                </a:solidFill>
              </a:rPr>
              <a:t>Query</a:t>
            </a:r>
          </a:p>
          <a:p>
            <a:pPr marL="311150" indent="-311150">
              <a:buFont typeface="Wingdings" pitchFamily="2" charset="2"/>
              <a:buChar char="ü"/>
            </a:pPr>
            <a:r>
              <a:rPr kumimoji="1" lang="en-US" altLang="zh-CN" dirty="0">
                <a:solidFill>
                  <a:srgbClr val="92D050"/>
                </a:solidFill>
              </a:rPr>
              <a:t>Key</a:t>
            </a:r>
          </a:p>
          <a:p>
            <a:pPr marL="311150" indent="-311150">
              <a:buFont typeface="Wingdings" pitchFamily="2" charset="2"/>
              <a:buChar char="ü"/>
            </a:pPr>
            <a:r>
              <a:rPr kumimoji="1" lang="en-US" altLang="zh-CN" dirty="0">
                <a:solidFill>
                  <a:srgbClr val="92D050"/>
                </a:solidFill>
              </a:rPr>
              <a:t>Value</a:t>
            </a:r>
          </a:p>
          <a:p>
            <a:pPr marL="311150" indent="-311150">
              <a:buFont typeface="Wingdings" pitchFamily="2" charset="2"/>
              <a:buChar char="ü"/>
            </a:pPr>
            <a:r>
              <a:rPr kumimoji="1" lang="en-US" altLang="zh-CN" dirty="0">
                <a:solidFill>
                  <a:srgbClr val="92D050"/>
                </a:solidFill>
              </a:rPr>
              <a:t>Add &amp; Norm</a:t>
            </a:r>
          </a:p>
          <a:p>
            <a:pPr marL="311150" indent="-311150">
              <a:buFont typeface="Wingdings" pitchFamily="2" charset="2"/>
              <a:buChar char="ü"/>
            </a:pPr>
            <a:r>
              <a:rPr kumimoji="1" lang="en-US" altLang="zh-CN" dirty="0">
                <a:solidFill>
                  <a:srgbClr val="92D050"/>
                </a:solidFill>
              </a:rPr>
              <a:t>Encoder</a:t>
            </a:r>
          </a:p>
          <a:p>
            <a:pPr marL="311150" indent="-311150">
              <a:buFont typeface="Wingdings" pitchFamily="2" charset="2"/>
              <a:buChar char="ü"/>
            </a:pPr>
            <a:r>
              <a:rPr kumimoji="1" lang="en-US" altLang="zh-CN" dirty="0">
                <a:solidFill>
                  <a:srgbClr val="92D050"/>
                </a:solidFill>
              </a:rPr>
              <a:t>Decoder</a:t>
            </a:r>
          </a:p>
          <a:p>
            <a:pPr marL="311150" indent="-311150">
              <a:buFont typeface="Wingdings" pitchFamily="2" charset="2"/>
              <a:buChar char="ü"/>
            </a:pPr>
            <a:r>
              <a:rPr kumimoji="1" lang="en-US" altLang="zh-CN" dirty="0">
                <a:solidFill>
                  <a:srgbClr val="92D050"/>
                </a:solidFill>
              </a:rPr>
              <a:t>Attention </a:t>
            </a:r>
          </a:p>
          <a:p>
            <a:pPr marL="311150" indent="-311150">
              <a:buFont typeface="Wingdings" pitchFamily="2" charset="2"/>
              <a:buChar char="ü"/>
            </a:pPr>
            <a:r>
              <a:rPr kumimoji="1" lang="en-US" altLang="zh-CN" dirty="0">
                <a:solidFill>
                  <a:srgbClr val="92D050"/>
                </a:solidFill>
              </a:rPr>
              <a:t>Self Attention </a:t>
            </a:r>
          </a:p>
          <a:p>
            <a:pPr marL="311150" indent="-311150">
              <a:buFont typeface="Wingdings" pitchFamily="2" charset="2"/>
              <a:buChar char="ü"/>
            </a:pPr>
            <a:r>
              <a:rPr kumimoji="1" lang="en-US" altLang="zh-CN" dirty="0">
                <a:solidFill>
                  <a:srgbClr val="92D050"/>
                </a:solidFill>
              </a:rPr>
              <a:t>Multi Head Attention </a:t>
            </a:r>
          </a:p>
          <a:p>
            <a:pPr marL="311150" indent="-311150">
              <a:buFont typeface="Wingdings" pitchFamily="2" charset="2"/>
              <a:buChar char="ü"/>
            </a:pPr>
            <a:r>
              <a:rPr kumimoji="1" lang="en-US" altLang="zh-CN" dirty="0">
                <a:solidFill>
                  <a:srgbClr val="92D050"/>
                </a:solidFill>
              </a:rPr>
              <a:t>Masked Attention </a:t>
            </a:r>
          </a:p>
          <a:p>
            <a:pPr marL="311150" indent="-311150">
              <a:buFont typeface="Wingdings" pitchFamily="2" charset="2"/>
              <a:buChar char="ü"/>
            </a:pPr>
            <a:r>
              <a:rPr kumimoji="1" lang="en-US" altLang="zh-CN" dirty="0">
                <a:solidFill>
                  <a:srgbClr val="92D050"/>
                </a:solidFill>
              </a:rPr>
              <a:t>Encoder Decoder Attention </a:t>
            </a:r>
          </a:p>
          <a:p>
            <a:pPr marL="311150" indent="-311150">
              <a:buFont typeface="Wingdings" pitchFamily="2" charset="2"/>
              <a:buChar char="ü"/>
            </a:pPr>
            <a:r>
              <a:rPr kumimoji="1" lang="en-US" altLang="zh-CN" dirty="0">
                <a:solidFill>
                  <a:srgbClr val="92D050"/>
                </a:solidFill>
              </a:rPr>
              <a:t>Output Probabilities / Logits </a:t>
            </a:r>
          </a:p>
          <a:p>
            <a:pPr marL="311150" indent="-311150">
              <a:buFont typeface="Wingdings" pitchFamily="2" charset="2"/>
              <a:buChar char="ü"/>
            </a:pPr>
            <a:r>
              <a:rPr kumimoji="1" lang="en-US" altLang="zh-CN" dirty="0">
                <a:solidFill>
                  <a:srgbClr val="92D050"/>
                </a:solidFill>
              </a:rPr>
              <a:t>Softmax </a:t>
            </a:r>
          </a:p>
          <a:p>
            <a:pPr marL="311150" indent="-311150">
              <a:buFont typeface="Wingdings" pitchFamily="2" charset="2"/>
              <a:buChar char="ü"/>
            </a:pPr>
            <a:r>
              <a:rPr kumimoji="1" lang="en-US" altLang="zh-CN" dirty="0">
                <a:solidFill>
                  <a:srgbClr val="92D050"/>
                </a:solidFill>
              </a:rPr>
              <a:t>Decoder only models</a:t>
            </a:r>
            <a:endParaRPr kumimoji="1" lang="zh-CN" altLang="en-US" dirty="0">
              <a:solidFill>
                <a:srgbClr val="92D050"/>
              </a:solidFill>
            </a:endParaRPr>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C76DFEEB-D583-CA4A-854E-5F52257E1311}"/>
              </a:ext>
            </a:extLst>
          </p:cNvPr>
          <p:cNvSpPr/>
          <p:nvPr/>
        </p:nvSpPr>
        <p:spPr>
          <a:xfrm>
            <a:off x="9552018" y="1681655"/>
            <a:ext cx="1673030" cy="4214648"/>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704E3C28-9AC3-5A45-915D-C765883D2B5F}"/>
              </a:ext>
            </a:extLst>
          </p:cNvPr>
          <p:cNvSpPr/>
          <p:nvPr/>
        </p:nvSpPr>
        <p:spPr>
          <a:xfrm>
            <a:off x="8006996" y="2956271"/>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9468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大模型涌现</a:t>
            </a:r>
            <a:endParaRPr lang="zh-CN" altLang="en-US" dirty="0">
              <a:latin typeface="Microsoft YaHei" panose="020B0503020204020204" pitchFamily="34" charset="-122"/>
              <a:ea typeface="Microsoft YaHei" panose="020B0503020204020204" pitchFamily="34" charset="-122"/>
            </a:endParaRPr>
          </a:p>
        </p:txBody>
      </p:sp>
      <p:sp>
        <p:nvSpPr>
          <p:cNvPr id="2" name="内容占位符 1">
            <a:extLst>
              <a:ext uri="{FF2B5EF4-FFF2-40B4-BE49-F238E27FC236}">
                <a16:creationId xmlns:a16="http://schemas.microsoft.com/office/drawing/2014/main" id="{811AC5B6-53ED-5943-A330-E7D8D1CA66F3}"/>
              </a:ext>
            </a:extLst>
          </p:cNvPr>
          <p:cNvSpPr>
            <a:spLocks noGrp="1"/>
          </p:cNvSpPr>
          <p:nvPr>
            <p:ph sz="half" idx="1"/>
          </p:nvPr>
        </p:nvSpPr>
        <p:spPr/>
        <p:txBody>
          <a:bodyPr anchor="ctr"/>
          <a:lstStyle/>
          <a:p>
            <a:r>
              <a:rPr lang="en-US" altLang="zh-CN" dirty="0"/>
              <a:t>GPT3</a:t>
            </a:r>
          </a:p>
          <a:p>
            <a:r>
              <a:rPr lang="en-US" altLang="zh-CN" dirty="0"/>
              <a:t>LLAMA1</a:t>
            </a:r>
          </a:p>
          <a:p>
            <a:r>
              <a:rPr lang="en-US" altLang="zh-CN" dirty="0"/>
              <a:t>LLAMA2</a:t>
            </a:r>
          </a:p>
          <a:p>
            <a:r>
              <a:rPr lang="en-US" altLang="zh-CN" dirty="0"/>
              <a:t>Baichuan1</a:t>
            </a:r>
          </a:p>
          <a:p>
            <a:r>
              <a:rPr lang="en-US" altLang="zh-CN" dirty="0"/>
              <a:t>Baichuan2</a:t>
            </a:r>
          </a:p>
          <a:p>
            <a:r>
              <a:rPr lang="en-US" altLang="zh-CN" dirty="0"/>
              <a:t>Qwen</a:t>
            </a:r>
          </a:p>
          <a:p>
            <a:r>
              <a:rPr lang="en-US" altLang="zh-CN" dirty="0" err="1"/>
              <a:t>ChatGLM</a:t>
            </a:r>
            <a:endParaRPr lang="en-US" altLang="zh-CN" dirty="0"/>
          </a:p>
          <a:p>
            <a:r>
              <a:rPr lang="en-US" altLang="zh-CN" dirty="0"/>
              <a:t>Mistral</a:t>
            </a:r>
            <a:r>
              <a:rPr lang="zh-CN" altLang="en-US" dirty="0"/>
              <a:t> </a:t>
            </a:r>
            <a:r>
              <a:rPr lang="en-US" altLang="zh-CN" dirty="0"/>
              <a:t>MOE</a:t>
            </a:r>
            <a:endParaRPr lang="zh-CN" altLang="en-US" dirty="0"/>
          </a:p>
        </p:txBody>
      </p:sp>
      <p:pic>
        <p:nvPicPr>
          <p:cNvPr id="5" name="图片 4">
            <a:extLst>
              <a:ext uri="{FF2B5EF4-FFF2-40B4-BE49-F238E27FC236}">
                <a16:creationId xmlns:a16="http://schemas.microsoft.com/office/drawing/2014/main" id="{8C197A6F-B76C-6145-80E8-7702A9EB3BBC}"/>
              </a:ext>
            </a:extLst>
          </p:cNvPr>
          <p:cNvPicPr>
            <a:picLocks noChangeAspect="1"/>
          </p:cNvPicPr>
          <p:nvPr/>
        </p:nvPicPr>
        <p:blipFill>
          <a:blip r:embed="rId2"/>
          <a:stretch>
            <a:fillRect/>
          </a:stretch>
        </p:blipFill>
        <p:spPr>
          <a:xfrm>
            <a:off x="3417584" y="1300107"/>
            <a:ext cx="7471131" cy="4999479"/>
          </a:xfrm>
          <a:prstGeom prst="rect">
            <a:avLst/>
          </a:prstGeom>
        </p:spPr>
      </p:pic>
    </p:spTree>
    <p:extLst>
      <p:ext uri="{BB962C8B-B14F-4D97-AF65-F5344CB8AC3E}">
        <p14:creationId xmlns:p14="http://schemas.microsoft.com/office/powerpoint/2010/main" val="261071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6839F2E-81F2-494D-985B-1BB580C0D748}"/>
              </a:ext>
            </a:extLst>
          </p:cNvPr>
          <p:cNvSpPr>
            <a:spLocks noGrp="1"/>
          </p:cNvSpPr>
          <p:nvPr>
            <p:ph type="title"/>
          </p:nvPr>
        </p:nvSpPr>
        <p:spPr/>
        <p:txBody>
          <a:bodyPr/>
          <a:lstStyle/>
          <a:p>
            <a:r>
              <a:rPr lang="en-US" altLang="zh-CN" dirty="0"/>
              <a:t>Transformer</a:t>
            </a:r>
            <a:r>
              <a:rPr lang="zh-CN" altLang="en-US" dirty="0"/>
              <a:t> 最终效果</a:t>
            </a:r>
          </a:p>
        </p:txBody>
      </p:sp>
      <p:pic>
        <p:nvPicPr>
          <p:cNvPr id="5" name="图片 4">
            <a:extLst>
              <a:ext uri="{FF2B5EF4-FFF2-40B4-BE49-F238E27FC236}">
                <a16:creationId xmlns:a16="http://schemas.microsoft.com/office/drawing/2014/main" id="{A8AE60CD-7E22-924C-987D-DCAE50A54E35}"/>
              </a:ext>
            </a:extLst>
          </p:cNvPr>
          <p:cNvPicPr>
            <a:picLocks noChangeAspect="1"/>
          </p:cNvPicPr>
          <p:nvPr/>
        </p:nvPicPr>
        <p:blipFill>
          <a:blip r:embed="rId2"/>
          <a:stretch>
            <a:fillRect/>
          </a:stretch>
        </p:blipFill>
        <p:spPr>
          <a:xfrm>
            <a:off x="968221" y="1723468"/>
            <a:ext cx="10274300" cy="4381500"/>
          </a:xfrm>
          <a:prstGeom prst="rect">
            <a:avLst/>
          </a:prstGeom>
        </p:spPr>
      </p:pic>
    </p:spTree>
    <p:extLst>
      <p:ext uri="{BB962C8B-B14F-4D97-AF65-F5344CB8AC3E}">
        <p14:creationId xmlns:p14="http://schemas.microsoft.com/office/powerpoint/2010/main" val="345165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6839F2E-81F2-494D-985B-1BB580C0D748}"/>
              </a:ext>
            </a:extLst>
          </p:cNvPr>
          <p:cNvSpPr>
            <a:spLocks noGrp="1"/>
          </p:cNvSpPr>
          <p:nvPr>
            <p:ph type="title"/>
          </p:nvPr>
        </p:nvSpPr>
        <p:spPr/>
        <p:txBody>
          <a:bodyPr/>
          <a:lstStyle/>
          <a:p>
            <a:r>
              <a:rPr lang="en-US" altLang="zh-CN" dirty="0"/>
              <a:t>Transformer</a:t>
            </a:r>
            <a:r>
              <a:rPr lang="zh-CN" altLang="en-US" dirty="0"/>
              <a:t> 优点</a:t>
            </a:r>
          </a:p>
        </p:txBody>
      </p:sp>
      <p:sp>
        <p:nvSpPr>
          <p:cNvPr id="11" name="内容占位符 10">
            <a:extLst>
              <a:ext uri="{FF2B5EF4-FFF2-40B4-BE49-F238E27FC236}">
                <a16:creationId xmlns:a16="http://schemas.microsoft.com/office/drawing/2014/main" id="{A9BB051C-5304-0644-8B1A-005E57457BE0}"/>
              </a:ext>
            </a:extLst>
          </p:cNvPr>
          <p:cNvSpPr>
            <a:spLocks noGrp="1"/>
          </p:cNvSpPr>
          <p:nvPr>
            <p:ph sz="half" idx="1"/>
          </p:nvPr>
        </p:nvSpPr>
        <p:spPr/>
        <p:txBody>
          <a:bodyPr/>
          <a:lstStyle/>
          <a:p>
            <a:pPr marL="457200" indent="-457200">
              <a:buFont typeface="+mj-lt"/>
              <a:buAutoNum type="arabicPeriod"/>
            </a:pPr>
            <a:r>
              <a:rPr lang="zh-CN" altLang="en-US" dirty="0"/>
              <a:t>模型在处理序列输入时，可以对整个序列输入进行并行计算，突破 </a:t>
            </a:r>
            <a:r>
              <a:rPr lang="en-US" altLang="zh-CN" dirty="0"/>
              <a:t>RNN </a:t>
            </a:r>
            <a:r>
              <a:rPr lang="zh-CN" altLang="en-US" dirty="0"/>
              <a:t>不能并行计算限制</a:t>
            </a:r>
          </a:p>
          <a:p>
            <a:pPr marL="457200" indent="-457200">
              <a:buFont typeface="+mj-lt"/>
              <a:buAutoNum type="arabicPeriod"/>
            </a:pPr>
            <a:r>
              <a:rPr lang="zh-CN" altLang="en-US" dirty="0"/>
              <a:t>相比 </a:t>
            </a:r>
            <a:r>
              <a:rPr lang="en-US" altLang="zh-CN" dirty="0"/>
              <a:t>CNN</a:t>
            </a:r>
            <a:r>
              <a:rPr lang="zh-CN" altLang="en-US" dirty="0"/>
              <a:t>，计算两个位置之间的关联所需的操作次数不随距离增长</a:t>
            </a:r>
          </a:p>
          <a:p>
            <a:pPr marL="457200" indent="-457200">
              <a:buFont typeface="+mj-lt"/>
              <a:buAutoNum type="arabicPeriod"/>
            </a:pPr>
            <a:r>
              <a:rPr lang="en-US" altLang="zh-CN" dirty="0"/>
              <a:t>Attention</a:t>
            </a:r>
            <a:r>
              <a:rPr lang="zh-CN" altLang="en-US" dirty="0"/>
              <a:t> 机制更具可解释性，各注意头 </a:t>
            </a:r>
            <a:r>
              <a:rPr lang="en-US" altLang="zh-CN" dirty="0"/>
              <a:t>attention head</a:t>
            </a:r>
            <a:r>
              <a:rPr lang="zh-CN" altLang="en-US" dirty="0"/>
              <a:t> 可以学习不同的关联特征</a:t>
            </a:r>
            <a:endParaRPr lang="en-US" altLang="zh-CN" dirty="0"/>
          </a:p>
          <a:p>
            <a:pPr marL="457200" indent="-457200">
              <a:buFont typeface="+mj-lt"/>
              <a:buAutoNum type="arabicPeriod"/>
            </a:pPr>
            <a:r>
              <a:rPr lang="zh-CN" altLang="en-US" dirty="0"/>
              <a:t>模型的规模可以随着 </a:t>
            </a:r>
            <a:r>
              <a:rPr lang="en-US" altLang="zh-CN" dirty="0"/>
              <a:t>Encoder</a:t>
            </a:r>
            <a:r>
              <a:rPr lang="zh-CN" altLang="en-US" dirty="0"/>
              <a:t> 和 </a:t>
            </a:r>
            <a:r>
              <a:rPr lang="en-US" altLang="zh-CN" dirty="0"/>
              <a:t>Decoder</a:t>
            </a:r>
            <a:r>
              <a:rPr lang="zh-CN" altLang="en-US" dirty="0"/>
              <a:t> 的堆叠而不断增加，不需要考虑特征减少</a:t>
            </a:r>
          </a:p>
        </p:txBody>
      </p:sp>
    </p:spTree>
    <p:extLst>
      <p:ext uri="{BB962C8B-B14F-4D97-AF65-F5344CB8AC3E}">
        <p14:creationId xmlns:p14="http://schemas.microsoft.com/office/powerpoint/2010/main" val="250356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E2F17386-956B-8E41-8D09-D9E77F2E7EF0}"/>
              </a:ext>
            </a:extLst>
          </p:cNvPr>
          <p:cNvSpPr>
            <a:spLocks noGrp="1"/>
          </p:cNvSpPr>
          <p:nvPr>
            <p:ph sz="half" idx="1"/>
          </p:nvPr>
        </p:nvSpPr>
        <p:spPr/>
        <p:txBody>
          <a:bodyPr>
            <a:normAutofit/>
          </a:bodyPr>
          <a:lstStyle/>
          <a:p>
            <a:pPr>
              <a:lnSpc>
                <a:spcPct val="100000"/>
              </a:lnSpc>
            </a:pPr>
            <a:r>
              <a:rPr lang="en-US" altLang="zh-CN" dirty="0"/>
              <a:t>4.</a:t>
            </a:r>
            <a:r>
              <a:rPr lang="zh-CN" altLang="en-US" dirty="0"/>
              <a:t> </a:t>
            </a:r>
            <a:r>
              <a:rPr lang="en-US" altLang="zh-CN" dirty="0"/>
              <a:t>BERT</a:t>
            </a:r>
            <a:r>
              <a:rPr lang="zh-CN" altLang="en-US" dirty="0"/>
              <a:t> </a:t>
            </a:r>
            <a:r>
              <a:rPr lang="en-US" altLang="zh-CN" dirty="0"/>
              <a:t>vs</a:t>
            </a:r>
            <a:r>
              <a:rPr lang="zh-CN" altLang="en-US" dirty="0"/>
              <a:t> </a:t>
            </a:r>
            <a:r>
              <a:rPr lang="en-US" altLang="zh-CN" dirty="0"/>
              <a:t>GPT</a:t>
            </a:r>
            <a:endParaRPr lang="zh-CN" altLang="en-US" dirty="0"/>
          </a:p>
        </p:txBody>
      </p:sp>
    </p:spTree>
    <p:extLst>
      <p:ext uri="{BB962C8B-B14F-4D97-AF65-F5344CB8AC3E}">
        <p14:creationId xmlns:p14="http://schemas.microsoft.com/office/powerpoint/2010/main" val="345166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70A0353C-E749-A541-88BC-2BA65018E18D}"/>
              </a:ext>
            </a:extLst>
          </p:cNvPr>
          <p:cNvSpPr>
            <a:spLocks noGrp="1"/>
          </p:cNvSpPr>
          <p:nvPr>
            <p:ph type="title"/>
          </p:nvPr>
        </p:nvSpPr>
        <p:spPr/>
        <p:txBody>
          <a:bodyPr/>
          <a:lstStyle/>
          <a:p>
            <a:r>
              <a:rPr lang="zh-CN" altLang="en-US" dirty="0"/>
              <a:t>从 </a:t>
            </a:r>
            <a:r>
              <a:rPr lang="en-US" altLang="zh-CN" dirty="0"/>
              <a:t>Transformers</a:t>
            </a:r>
            <a:r>
              <a:rPr lang="zh-CN" altLang="en-US" dirty="0"/>
              <a:t> 到大模型</a:t>
            </a:r>
          </a:p>
        </p:txBody>
      </p:sp>
      <p:pic>
        <p:nvPicPr>
          <p:cNvPr id="7" name="图片 6">
            <a:extLst>
              <a:ext uri="{FF2B5EF4-FFF2-40B4-BE49-F238E27FC236}">
                <a16:creationId xmlns:a16="http://schemas.microsoft.com/office/drawing/2014/main" id="{BFB5E0B6-06D1-A449-B5F1-9B2B2F18BF73}"/>
              </a:ext>
            </a:extLst>
          </p:cNvPr>
          <p:cNvPicPr>
            <a:picLocks noChangeAspect="1"/>
          </p:cNvPicPr>
          <p:nvPr/>
        </p:nvPicPr>
        <p:blipFill>
          <a:blip r:embed="rId2"/>
          <a:stretch>
            <a:fillRect/>
          </a:stretch>
        </p:blipFill>
        <p:spPr>
          <a:xfrm>
            <a:off x="3435442" y="1330782"/>
            <a:ext cx="4104056" cy="5053686"/>
          </a:xfrm>
          <a:prstGeom prst="rect">
            <a:avLst/>
          </a:prstGeom>
        </p:spPr>
      </p:pic>
      <p:sp>
        <p:nvSpPr>
          <p:cNvPr id="8" name="圆角矩形 7">
            <a:extLst>
              <a:ext uri="{FF2B5EF4-FFF2-40B4-BE49-F238E27FC236}">
                <a16:creationId xmlns:a16="http://schemas.microsoft.com/office/drawing/2014/main" id="{B16293A5-3108-3448-9538-0844499DABB0}"/>
              </a:ext>
            </a:extLst>
          </p:cNvPr>
          <p:cNvSpPr/>
          <p:nvPr/>
        </p:nvSpPr>
        <p:spPr>
          <a:xfrm>
            <a:off x="5537066" y="1743677"/>
            <a:ext cx="1673030" cy="4214648"/>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4C29886B-770D-7748-850B-8793631F9C85}"/>
              </a:ext>
            </a:extLst>
          </p:cNvPr>
          <p:cNvSpPr/>
          <p:nvPr/>
        </p:nvSpPr>
        <p:spPr>
          <a:xfrm>
            <a:off x="3992044" y="3018293"/>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551118CA-47B1-7445-B0F9-ABCBB617A0A5}"/>
              </a:ext>
            </a:extLst>
          </p:cNvPr>
          <p:cNvSpPr/>
          <p:nvPr/>
        </p:nvSpPr>
        <p:spPr>
          <a:xfrm>
            <a:off x="1836489" y="4279180"/>
            <a:ext cx="1766510" cy="499689"/>
          </a:xfrm>
          <a:prstGeom prst="rect">
            <a:avLst/>
          </a:prstGeom>
          <a:solidFill>
            <a:srgbClr val="FFFF00"/>
          </a:solidFill>
        </p:spPr>
        <p:txBody>
          <a:bodyPr wrap="none">
            <a:spAutoFit/>
          </a:bodyPr>
          <a:lstStyle/>
          <a:p>
            <a:pPr algn="ctr">
              <a:lnSpc>
                <a:spcPct val="150000"/>
              </a:lnSpc>
            </a:pPr>
            <a:r>
              <a:rPr kumimoji="1" lang="en-US" altLang="zh-CN" sz="2000" dirty="0">
                <a:solidFill>
                  <a:srgbClr val="1D1D1A"/>
                </a:solidFill>
                <a:latin typeface="Gill Sans MT" panose="020B0502020104020203" pitchFamily="34" charset="0"/>
                <a:ea typeface="+mj-ea"/>
              </a:rPr>
              <a:t>Representation</a:t>
            </a:r>
            <a:endParaRPr lang="zh-CN" altLang="en-US" sz="2000" dirty="0">
              <a:solidFill>
                <a:srgbClr val="1D1D1A"/>
              </a:solidFill>
              <a:latin typeface="+mj-ea"/>
              <a:ea typeface="+mj-ea"/>
            </a:endParaRPr>
          </a:p>
        </p:txBody>
      </p:sp>
      <p:sp>
        <p:nvSpPr>
          <p:cNvPr id="12" name="矩形 11">
            <a:extLst>
              <a:ext uri="{FF2B5EF4-FFF2-40B4-BE49-F238E27FC236}">
                <a16:creationId xmlns:a16="http://schemas.microsoft.com/office/drawing/2014/main" id="{BCDD60AC-554E-9241-A439-86DEFC2209E4}"/>
              </a:ext>
            </a:extLst>
          </p:cNvPr>
          <p:cNvSpPr/>
          <p:nvPr/>
        </p:nvSpPr>
        <p:spPr>
          <a:xfrm>
            <a:off x="7579928" y="4279181"/>
            <a:ext cx="1369286" cy="499689"/>
          </a:xfrm>
          <a:prstGeom prst="rect">
            <a:avLst/>
          </a:prstGeom>
          <a:solidFill>
            <a:srgbClr val="0432FF"/>
          </a:solidFill>
        </p:spPr>
        <p:txBody>
          <a:bodyPr wrap="none">
            <a:spAutoFit/>
          </a:bodyPr>
          <a:lstStyle/>
          <a:p>
            <a:pPr algn="ctr">
              <a:lnSpc>
                <a:spcPct val="150000"/>
              </a:lnSpc>
            </a:pPr>
            <a:r>
              <a:rPr kumimoji="1" lang="en-US" altLang="zh-CN" sz="2000" dirty="0">
                <a:solidFill>
                  <a:schemeClr val="bg1"/>
                </a:solidFill>
                <a:latin typeface="Gill Sans MT" panose="020B0502020104020203" pitchFamily="34" charset="0"/>
                <a:ea typeface="+mj-ea"/>
              </a:rPr>
              <a:t>Generation</a:t>
            </a:r>
            <a:endParaRPr lang="zh-CN" altLang="en-US" sz="2000" dirty="0">
              <a:solidFill>
                <a:schemeClr val="bg1"/>
              </a:solidFill>
              <a:latin typeface="+mj-ea"/>
              <a:ea typeface="+mj-ea"/>
            </a:endParaRPr>
          </a:p>
        </p:txBody>
      </p:sp>
    </p:spTree>
    <p:extLst>
      <p:ext uri="{BB962C8B-B14F-4D97-AF65-F5344CB8AC3E}">
        <p14:creationId xmlns:p14="http://schemas.microsoft.com/office/powerpoint/2010/main" val="3924519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70A0353C-E749-A541-88BC-2BA65018E18D}"/>
              </a:ext>
            </a:extLst>
          </p:cNvPr>
          <p:cNvSpPr>
            <a:spLocks noGrp="1"/>
          </p:cNvSpPr>
          <p:nvPr>
            <p:ph type="title"/>
          </p:nvPr>
        </p:nvSpPr>
        <p:spPr/>
        <p:txBody>
          <a:bodyPr/>
          <a:lstStyle/>
          <a:p>
            <a:r>
              <a:rPr lang="zh-CN" altLang="en-US" dirty="0"/>
              <a:t>从 </a:t>
            </a:r>
            <a:r>
              <a:rPr lang="en-US" altLang="zh-CN" dirty="0"/>
              <a:t>Transformers</a:t>
            </a:r>
            <a:r>
              <a:rPr lang="zh-CN" altLang="en-US" dirty="0"/>
              <a:t> 到大模型</a:t>
            </a:r>
          </a:p>
        </p:txBody>
      </p:sp>
      <p:pic>
        <p:nvPicPr>
          <p:cNvPr id="7" name="图片 6">
            <a:extLst>
              <a:ext uri="{FF2B5EF4-FFF2-40B4-BE49-F238E27FC236}">
                <a16:creationId xmlns:a16="http://schemas.microsoft.com/office/drawing/2014/main" id="{BFB5E0B6-06D1-A449-B5F1-9B2B2F18BF73}"/>
              </a:ext>
            </a:extLst>
          </p:cNvPr>
          <p:cNvPicPr>
            <a:picLocks noChangeAspect="1"/>
          </p:cNvPicPr>
          <p:nvPr/>
        </p:nvPicPr>
        <p:blipFill>
          <a:blip r:embed="rId2"/>
          <a:stretch>
            <a:fillRect/>
          </a:stretch>
        </p:blipFill>
        <p:spPr>
          <a:xfrm>
            <a:off x="3435442" y="1330782"/>
            <a:ext cx="4104056" cy="5053686"/>
          </a:xfrm>
          <a:prstGeom prst="rect">
            <a:avLst/>
          </a:prstGeom>
        </p:spPr>
      </p:pic>
      <p:sp>
        <p:nvSpPr>
          <p:cNvPr id="8" name="圆角矩形 7">
            <a:extLst>
              <a:ext uri="{FF2B5EF4-FFF2-40B4-BE49-F238E27FC236}">
                <a16:creationId xmlns:a16="http://schemas.microsoft.com/office/drawing/2014/main" id="{B16293A5-3108-3448-9538-0844499DABB0}"/>
              </a:ext>
            </a:extLst>
          </p:cNvPr>
          <p:cNvSpPr/>
          <p:nvPr/>
        </p:nvSpPr>
        <p:spPr>
          <a:xfrm>
            <a:off x="5537066" y="1743677"/>
            <a:ext cx="1673030" cy="4214648"/>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4C29886B-770D-7748-850B-8793631F9C85}"/>
              </a:ext>
            </a:extLst>
          </p:cNvPr>
          <p:cNvSpPr/>
          <p:nvPr/>
        </p:nvSpPr>
        <p:spPr>
          <a:xfrm>
            <a:off x="3992044" y="3018293"/>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内容占位符 9">
            <a:extLst>
              <a:ext uri="{FF2B5EF4-FFF2-40B4-BE49-F238E27FC236}">
                <a16:creationId xmlns:a16="http://schemas.microsoft.com/office/drawing/2014/main" id="{51F9243E-554D-AA48-9A6A-0C584B9A1FCB}"/>
              </a:ext>
            </a:extLst>
          </p:cNvPr>
          <p:cNvSpPr>
            <a:spLocks noGrp="1"/>
          </p:cNvSpPr>
          <p:nvPr>
            <p:ph sz="half" idx="1"/>
          </p:nvPr>
        </p:nvSpPr>
        <p:spPr>
          <a:xfrm>
            <a:off x="623636" y="1270441"/>
            <a:ext cx="3181110" cy="4994910"/>
          </a:xfrm>
        </p:spPr>
        <p:txBody>
          <a:bodyPr/>
          <a:lstStyle/>
          <a:p>
            <a:pPr>
              <a:lnSpc>
                <a:spcPct val="100000"/>
              </a:lnSpc>
            </a:pPr>
            <a:r>
              <a:rPr lang="en-US" altLang="zh-CN" sz="1800" b="1" dirty="0"/>
              <a:t>Input</a:t>
            </a:r>
            <a:r>
              <a:rPr lang="en-US" altLang="zh-CN" sz="1800" dirty="0"/>
              <a:t> – input tokens</a:t>
            </a:r>
          </a:p>
          <a:p>
            <a:pPr>
              <a:lnSpc>
                <a:spcPct val="100000"/>
              </a:lnSpc>
            </a:pPr>
            <a:r>
              <a:rPr lang="en-US" altLang="zh-CN" sz="1800" b="1" dirty="0"/>
              <a:t>Output </a:t>
            </a:r>
            <a:r>
              <a:rPr lang="en-US" altLang="zh-CN" sz="1800" dirty="0"/>
              <a:t>– hidden states</a:t>
            </a:r>
          </a:p>
          <a:p>
            <a:pPr>
              <a:lnSpc>
                <a:spcPct val="100000"/>
              </a:lnSpc>
            </a:pPr>
            <a:endParaRPr lang="en-US" altLang="zh-CN" sz="1800" dirty="0"/>
          </a:p>
          <a:p>
            <a:pPr>
              <a:lnSpc>
                <a:spcPct val="100000"/>
              </a:lnSpc>
            </a:pPr>
            <a:r>
              <a:rPr lang="en-US" altLang="zh-CN" sz="1800" dirty="0"/>
              <a:t>Model can see all timesteps </a:t>
            </a:r>
          </a:p>
          <a:p>
            <a:pPr>
              <a:lnSpc>
                <a:spcPct val="100000"/>
              </a:lnSpc>
            </a:pPr>
            <a:endParaRPr lang="en-US" altLang="zh-CN" sz="1800" dirty="0"/>
          </a:p>
          <a:p>
            <a:pPr>
              <a:lnSpc>
                <a:spcPct val="100000"/>
              </a:lnSpc>
            </a:pPr>
            <a:r>
              <a:rPr lang="en-US" altLang="zh-CN" sz="1800" dirty="0"/>
              <a:t>Does not usually output tokens, so no inherent auto-regress</a:t>
            </a:r>
            <a:endParaRPr lang="zh-CN" altLang="en-US" sz="1800" dirty="0"/>
          </a:p>
        </p:txBody>
      </p:sp>
      <p:sp>
        <p:nvSpPr>
          <p:cNvPr id="14" name="内容占位符 9">
            <a:extLst>
              <a:ext uri="{FF2B5EF4-FFF2-40B4-BE49-F238E27FC236}">
                <a16:creationId xmlns:a16="http://schemas.microsoft.com/office/drawing/2014/main" id="{0FC5613D-9FF8-ED45-B1F1-48A7A6A642FF}"/>
              </a:ext>
            </a:extLst>
          </p:cNvPr>
          <p:cNvSpPr txBox="1">
            <a:spLocks/>
          </p:cNvSpPr>
          <p:nvPr/>
        </p:nvSpPr>
        <p:spPr>
          <a:xfrm>
            <a:off x="7409074" y="1270441"/>
            <a:ext cx="4368779"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lnSpc>
                <a:spcPct val="100000"/>
              </a:lnSpc>
            </a:pPr>
            <a:r>
              <a:rPr lang="en-US" altLang="zh-CN" sz="1800" b="1" dirty="0"/>
              <a:t>Input </a:t>
            </a:r>
            <a:r>
              <a:rPr lang="en-US" altLang="zh-CN" sz="1800" dirty="0"/>
              <a:t>– output tokens and hidden states* </a:t>
            </a:r>
          </a:p>
          <a:p>
            <a:pPr>
              <a:lnSpc>
                <a:spcPct val="100000"/>
              </a:lnSpc>
            </a:pPr>
            <a:r>
              <a:rPr lang="en-US" altLang="zh-CN" sz="1800" b="1" dirty="0"/>
              <a:t>Output </a:t>
            </a:r>
            <a:r>
              <a:rPr lang="en-US" altLang="zh-CN" sz="1800" dirty="0"/>
              <a:t>– output tokens</a:t>
            </a:r>
          </a:p>
          <a:p>
            <a:pPr>
              <a:lnSpc>
                <a:spcPct val="100000"/>
              </a:lnSpc>
            </a:pPr>
            <a:endParaRPr lang="en-US" altLang="zh-CN" sz="1800" dirty="0"/>
          </a:p>
          <a:p>
            <a:pPr>
              <a:lnSpc>
                <a:spcPct val="100000"/>
              </a:lnSpc>
            </a:pPr>
            <a:r>
              <a:rPr lang="en-US" altLang="zh-CN" sz="1800" dirty="0"/>
              <a:t>Model can only see previous timesteps </a:t>
            </a:r>
          </a:p>
          <a:p>
            <a:pPr>
              <a:lnSpc>
                <a:spcPct val="100000"/>
              </a:lnSpc>
            </a:pPr>
            <a:endParaRPr lang="en-US" altLang="zh-CN" sz="1800" dirty="0"/>
          </a:p>
          <a:p>
            <a:pPr>
              <a:lnSpc>
                <a:spcPct val="100000"/>
              </a:lnSpc>
            </a:pPr>
            <a:r>
              <a:rPr lang="en-US" altLang="zh-CN" sz="1800" dirty="0"/>
              <a:t>Model is auto-regressive with previous timesteps’ outputs</a:t>
            </a:r>
            <a:endParaRPr lang="en-US" sz="1800" dirty="0"/>
          </a:p>
        </p:txBody>
      </p:sp>
      <p:sp>
        <p:nvSpPr>
          <p:cNvPr id="15" name="矩形 14">
            <a:extLst>
              <a:ext uri="{FF2B5EF4-FFF2-40B4-BE49-F238E27FC236}">
                <a16:creationId xmlns:a16="http://schemas.microsoft.com/office/drawing/2014/main" id="{193030FE-968E-1E49-9BF4-5E54B0C28502}"/>
              </a:ext>
            </a:extLst>
          </p:cNvPr>
          <p:cNvSpPr/>
          <p:nvPr/>
        </p:nvSpPr>
        <p:spPr>
          <a:xfrm>
            <a:off x="1836489" y="4279180"/>
            <a:ext cx="1766510" cy="499689"/>
          </a:xfrm>
          <a:prstGeom prst="rect">
            <a:avLst/>
          </a:prstGeom>
          <a:solidFill>
            <a:srgbClr val="FFFF00"/>
          </a:solidFill>
        </p:spPr>
        <p:txBody>
          <a:bodyPr wrap="none">
            <a:spAutoFit/>
          </a:bodyPr>
          <a:lstStyle/>
          <a:p>
            <a:pPr algn="ctr">
              <a:lnSpc>
                <a:spcPct val="150000"/>
              </a:lnSpc>
            </a:pPr>
            <a:r>
              <a:rPr kumimoji="1" lang="en-US" altLang="zh-CN" sz="2000" dirty="0">
                <a:solidFill>
                  <a:srgbClr val="1D1D1A"/>
                </a:solidFill>
                <a:latin typeface="Gill Sans MT" panose="020B0502020104020203" pitchFamily="34" charset="0"/>
                <a:ea typeface="+mj-ea"/>
              </a:rPr>
              <a:t>Representation</a:t>
            </a:r>
            <a:endParaRPr lang="zh-CN" altLang="en-US" sz="2000" dirty="0">
              <a:solidFill>
                <a:srgbClr val="1D1D1A"/>
              </a:solidFill>
              <a:latin typeface="+mj-ea"/>
              <a:ea typeface="+mj-ea"/>
            </a:endParaRPr>
          </a:p>
        </p:txBody>
      </p:sp>
      <p:sp>
        <p:nvSpPr>
          <p:cNvPr id="16" name="矩形 15">
            <a:extLst>
              <a:ext uri="{FF2B5EF4-FFF2-40B4-BE49-F238E27FC236}">
                <a16:creationId xmlns:a16="http://schemas.microsoft.com/office/drawing/2014/main" id="{AE878A8F-7768-EC49-A1A4-CB8D602E64C7}"/>
              </a:ext>
            </a:extLst>
          </p:cNvPr>
          <p:cNvSpPr/>
          <p:nvPr/>
        </p:nvSpPr>
        <p:spPr>
          <a:xfrm>
            <a:off x="7579928" y="4279181"/>
            <a:ext cx="1369286" cy="499689"/>
          </a:xfrm>
          <a:prstGeom prst="rect">
            <a:avLst/>
          </a:prstGeom>
          <a:solidFill>
            <a:srgbClr val="0432FF"/>
          </a:solidFill>
        </p:spPr>
        <p:txBody>
          <a:bodyPr wrap="none">
            <a:spAutoFit/>
          </a:bodyPr>
          <a:lstStyle/>
          <a:p>
            <a:pPr algn="ctr">
              <a:lnSpc>
                <a:spcPct val="150000"/>
              </a:lnSpc>
            </a:pPr>
            <a:r>
              <a:rPr kumimoji="1" lang="en-US" altLang="zh-CN" sz="2000" dirty="0">
                <a:solidFill>
                  <a:schemeClr val="bg1"/>
                </a:solidFill>
                <a:latin typeface="Gill Sans MT" panose="020B0502020104020203" pitchFamily="34" charset="0"/>
                <a:ea typeface="+mj-ea"/>
              </a:rPr>
              <a:t>Generation</a:t>
            </a:r>
            <a:endParaRPr lang="zh-CN" altLang="en-US" sz="2000" dirty="0">
              <a:solidFill>
                <a:schemeClr val="bg1"/>
              </a:solidFill>
              <a:latin typeface="+mj-ea"/>
              <a:ea typeface="+mj-ea"/>
            </a:endParaRPr>
          </a:p>
        </p:txBody>
      </p:sp>
    </p:spTree>
    <p:extLst>
      <p:ext uri="{BB962C8B-B14F-4D97-AF65-F5344CB8AC3E}">
        <p14:creationId xmlns:p14="http://schemas.microsoft.com/office/powerpoint/2010/main" val="3033131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70A0353C-E749-A541-88BC-2BA65018E18D}"/>
              </a:ext>
            </a:extLst>
          </p:cNvPr>
          <p:cNvSpPr>
            <a:spLocks noGrp="1"/>
          </p:cNvSpPr>
          <p:nvPr>
            <p:ph type="title"/>
          </p:nvPr>
        </p:nvSpPr>
        <p:spPr/>
        <p:txBody>
          <a:bodyPr/>
          <a:lstStyle/>
          <a:p>
            <a:r>
              <a:rPr lang="en-US" altLang="zh-CN" dirty="0"/>
              <a:t>2018 – The Inception of the LLM Era</a:t>
            </a:r>
            <a:endParaRPr lang="zh-CN" altLang="en-US" dirty="0"/>
          </a:p>
        </p:txBody>
      </p:sp>
      <p:pic>
        <p:nvPicPr>
          <p:cNvPr id="7" name="图片 6">
            <a:extLst>
              <a:ext uri="{FF2B5EF4-FFF2-40B4-BE49-F238E27FC236}">
                <a16:creationId xmlns:a16="http://schemas.microsoft.com/office/drawing/2014/main" id="{BFB5E0B6-06D1-A449-B5F1-9B2B2F18BF73}"/>
              </a:ext>
            </a:extLst>
          </p:cNvPr>
          <p:cNvPicPr>
            <a:picLocks noChangeAspect="1"/>
          </p:cNvPicPr>
          <p:nvPr/>
        </p:nvPicPr>
        <p:blipFill>
          <a:blip r:embed="rId2"/>
          <a:stretch>
            <a:fillRect/>
          </a:stretch>
        </p:blipFill>
        <p:spPr>
          <a:xfrm>
            <a:off x="3435442" y="1330782"/>
            <a:ext cx="4104056" cy="5053686"/>
          </a:xfrm>
          <a:prstGeom prst="rect">
            <a:avLst/>
          </a:prstGeom>
        </p:spPr>
      </p:pic>
      <p:sp>
        <p:nvSpPr>
          <p:cNvPr id="8" name="圆角矩形 7">
            <a:extLst>
              <a:ext uri="{FF2B5EF4-FFF2-40B4-BE49-F238E27FC236}">
                <a16:creationId xmlns:a16="http://schemas.microsoft.com/office/drawing/2014/main" id="{B16293A5-3108-3448-9538-0844499DABB0}"/>
              </a:ext>
            </a:extLst>
          </p:cNvPr>
          <p:cNvSpPr/>
          <p:nvPr/>
        </p:nvSpPr>
        <p:spPr>
          <a:xfrm>
            <a:off x="5537066" y="1743677"/>
            <a:ext cx="1673030" cy="4214648"/>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4C29886B-770D-7748-850B-8793631F9C85}"/>
              </a:ext>
            </a:extLst>
          </p:cNvPr>
          <p:cNvSpPr/>
          <p:nvPr/>
        </p:nvSpPr>
        <p:spPr>
          <a:xfrm>
            <a:off x="3992044" y="3018293"/>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内容占位符 9">
            <a:extLst>
              <a:ext uri="{FF2B5EF4-FFF2-40B4-BE49-F238E27FC236}">
                <a16:creationId xmlns:a16="http://schemas.microsoft.com/office/drawing/2014/main" id="{51F9243E-554D-AA48-9A6A-0C584B9A1FCB}"/>
              </a:ext>
            </a:extLst>
          </p:cNvPr>
          <p:cNvSpPr>
            <a:spLocks noGrp="1"/>
          </p:cNvSpPr>
          <p:nvPr>
            <p:ph sz="half" idx="1"/>
          </p:nvPr>
        </p:nvSpPr>
        <p:spPr>
          <a:xfrm>
            <a:off x="1051034" y="3121571"/>
            <a:ext cx="2753712" cy="974431"/>
          </a:xfrm>
        </p:spPr>
        <p:txBody>
          <a:bodyPr/>
          <a:lstStyle/>
          <a:p>
            <a:pPr marL="0" indent="0" algn="ctr">
              <a:lnSpc>
                <a:spcPct val="100000"/>
              </a:lnSpc>
              <a:buNone/>
            </a:pPr>
            <a:r>
              <a:rPr lang="en-US" altLang="zh-CN" sz="1800" b="1" dirty="0"/>
              <a:t>BERT</a:t>
            </a:r>
          </a:p>
          <a:p>
            <a:pPr marL="0" indent="0" algn="ctr">
              <a:lnSpc>
                <a:spcPct val="100000"/>
              </a:lnSpc>
              <a:buNone/>
            </a:pPr>
            <a:r>
              <a:rPr lang="en-US" altLang="zh-CN" sz="1800" dirty="0"/>
              <a:t>Oct</a:t>
            </a:r>
            <a:r>
              <a:rPr lang="zh-CN" altLang="en-US" sz="1800" dirty="0"/>
              <a:t> </a:t>
            </a:r>
            <a:r>
              <a:rPr lang="en-US" altLang="zh-CN" sz="1800" dirty="0"/>
              <a:t>2018</a:t>
            </a:r>
            <a:endParaRPr lang="zh-CN" altLang="en-US" sz="1800" dirty="0"/>
          </a:p>
        </p:txBody>
      </p:sp>
      <p:sp>
        <p:nvSpPr>
          <p:cNvPr id="14" name="内容占位符 9">
            <a:extLst>
              <a:ext uri="{FF2B5EF4-FFF2-40B4-BE49-F238E27FC236}">
                <a16:creationId xmlns:a16="http://schemas.microsoft.com/office/drawing/2014/main" id="{0FC5613D-9FF8-ED45-B1F1-48A7A6A642FF}"/>
              </a:ext>
            </a:extLst>
          </p:cNvPr>
          <p:cNvSpPr txBox="1">
            <a:spLocks/>
          </p:cNvSpPr>
          <p:nvPr/>
        </p:nvSpPr>
        <p:spPr>
          <a:xfrm>
            <a:off x="7409075" y="3121571"/>
            <a:ext cx="2670346" cy="97443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1800" b="1" dirty="0"/>
              <a:t>GPT-1</a:t>
            </a:r>
          </a:p>
          <a:p>
            <a:pPr marL="0" indent="0" algn="ctr">
              <a:lnSpc>
                <a:spcPct val="100000"/>
              </a:lnSpc>
              <a:buNone/>
            </a:pPr>
            <a:r>
              <a:rPr lang="en-US" altLang="zh-CN" sz="1800" dirty="0"/>
              <a:t>Jun</a:t>
            </a:r>
            <a:r>
              <a:rPr lang="zh-CN" altLang="en-US" sz="1800" dirty="0"/>
              <a:t> </a:t>
            </a:r>
            <a:r>
              <a:rPr lang="en-US" altLang="zh-CN" sz="1800" dirty="0"/>
              <a:t>2018</a:t>
            </a:r>
            <a:endParaRPr lang="en-US" sz="1800" dirty="0"/>
          </a:p>
        </p:txBody>
      </p:sp>
      <p:sp>
        <p:nvSpPr>
          <p:cNvPr id="15" name="矩形 14">
            <a:extLst>
              <a:ext uri="{FF2B5EF4-FFF2-40B4-BE49-F238E27FC236}">
                <a16:creationId xmlns:a16="http://schemas.microsoft.com/office/drawing/2014/main" id="{193030FE-968E-1E49-9BF4-5E54B0C28502}"/>
              </a:ext>
            </a:extLst>
          </p:cNvPr>
          <p:cNvSpPr/>
          <p:nvPr/>
        </p:nvSpPr>
        <p:spPr>
          <a:xfrm>
            <a:off x="1836489" y="4279180"/>
            <a:ext cx="1766510" cy="499689"/>
          </a:xfrm>
          <a:prstGeom prst="rect">
            <a:avLst/>
          </a:prstGeom>
          <a:solidFill>
            <a:srgbClr val="FFFF00"/>
          </a:solidFill>
        </p:spPr>
        <p:txBody>
          <a:bodyPr wrap="none">
            <a:spAutoFit/>
          </a:bodyPr>
          <a:lstStyle/>
          <a:p>
            <a:pPr algn="ctr">
              <a:lnSpc>
                <a:spcPct val="150000"/>
              </a:lnSpc>
            </a:pPr>
            <a:r>
              <a:rPr kumimoji="1" lang="en-US" altLang="zh-CN" sz="2000" dirty="0">
                <a:solidFill>
                  <a:srgbClr val="1D1D1A"/>
                </a:solidFill>
                <a:latin typeface="Gill Sans MT" panose="020B0502020104020203" pitchFamily="34" charset="0"/>
                <a:ea typeface="+mj-ea"/>
              </a:rPr>
              <a:t>Representation</a:t>
            </a:r>
            <a:endParaRPr lang="zh-CN" altLang="en-US" sz="2000" dirty="0">
              <a:solidFill>
                <a:srgbClr val="1D1D1A"/>
              </a:solidFill>
              <a:latin typeface="+mj-ea"/>
              <a:ea typeface="+mj-ea"/>
            </a:endParaRPr>
          </a:p>
        </p:txBody>
      </p:sp>
      <p:sp>
        <p:nvSpPr>
          <p:cNvPr id="16" name="矩形 15">
            <a:extLst>
              <a:ext uri="{FF2B5EF4-FFF2-40B4-BE49-F238E27FC236}">
                <a16:creationId xmlns:a16="http://schemas.microsoft.com/office/drawing/2014/main" id="{AE878A8F-7768-EC49-A1A4-CB8D602E64C7}"/>
              </a:ext>
            </a:extLst>
          </p:cNvPr>
          <p:cNvSpPr/>
          <p:nvPr/>
        </p:nvSpPr>
        <p:spPr>
          <a:xfrm>
            <a:off x="7769114" y="4279181"/>
            <a:ext cx="1369286" cy="499689"/>
          </a:xfrm>
          <a:prstGeom prst="rect">
            <a:avLst/>
          </a:prstGeom>
          <a:solidFill>
            <a:srgbClr val="0432FF"/>
          </a:solidFill>
        </p:spPr>
        <p:txBody>
          <a:bodyPr wrap="none">
            <a:spAutoFit/>
          </a:bodyPr>
          <a:lstStyle/>
          <a:p>
            <a:pPr algn="ctr">
              <a:lnSpc>
                <a:spcPct val="150000"/>
              </a:lnSpc>
            </a:pPr>
            <a:r>
              <a:rPr kumimoji="1" lang="en-US" altLang="zh-CN" sz="2000" dirty="0">
                <a:solidFill>
                  <a:schemeClr val="bg1"/>
                </a:solidFill>
                <a:latin typeface="Gill Sans MT" panose="020B0502020104020203" pitchFamily="34" charset="0"/>
                <a:ea typeface="+mj-ea"/>
              </a:rPr>
              <a:t>Generation</a:t>
            </a:r>
            <a:endParaRPr lang="zh-CN" altLang="en-US" sz="2000" dirty="0">
              <a:solidFill>
                <a:schemeClr val="bg1"/>
              </a:solidFill>
              <a:latin typeface="+mj-ea"/>
              <a:ea typeface="+mj-ea"/>
            </a:endParaRPr>
          </a:p>
        </p:txBody>
      </p:sp>
    </p:spTree>
    <p:extLst>
      <p:ext uri="{BB962C8B-B14F-4D97-AF65-F5344CB8AC3E}">
        <p14:creationId xmlns:p14="http://schemas.microsoft.com/office/powerpoint/2010/main" val="346875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5FDE061-4061-A448-9A19-2316B01FD144}"/>
              </a:ext>
            </a:extLst>
          </p:cNvPr>
          <p:cNvSpPr>
            <a:spLocks noGrp="1"/>
          </p:cNvSpPr>
          <p:nvPr>
            <p:ph type="title"/>
          </p:nvPr>
        </p:nvSpPr>
        <p:spPr/>
        <p:txBody>
          <a:bodyPr/>
          <a:lstStyle/>
          <a:p>
            <a:r>
              <a:rPr lang="en-US" altLang="zh-CN" dirty="0"/>
              <a:t>BERT</a:t>
            </a:r>
            <a:endParaRPr lang="zh-CN" altLang="en-US" dirty="0"/>
          </a:p>
        </p:txBody>
      </p:sp>
      <p:sp>
        <p:nvSpPr>
          <p:cNvPr id="6" name="内容占位符 5">
            <a:extLst>
              <a:ext uri="{FF2B5EF4-FFF2-40B4-BE49-F238E27FC236}">
                <a16:creationId xmlns:a16="http://schemas.microsoft.com/office/drawing/2014/main" id="{D25D0CE9-741C-9643-9947-7BA2B43C71FD}"/>
              </a:ext>
            </a:extLst>
          </p:cNvPr>
          <p:cNvSpPr>
            <a:spLocks noGrp="1"/>
          </p:cNvSpPr>
          <p:nvPr>
            <p:ph sz="half" idx="1"/>
          </p:nvPr>
        </p:nvSpPr>
        <p:spPr>
          <a:xfrm>
            <a:off x="623636" y="1360170"/>
            <a:ext cx="6365744" cy="4994910"/>
          </a:xfrm>
        </p:spPr>
        <p:txBody>
          <a:bodyPr/>
          <a:lstStyle/>
          <a:p>
            <a:r>
              <a:rPr lang="en-US" altLang="zh-CN" dirty="0"/>
              <a:t>BERT (Bidirectional Encoder Representation from Transformers, Devlin et al., 2018) is an encoder of a transformer pre-trained with: </a:t>
            </a:r>
          </a:p>
          <a:p>
            <a:r>
              <a:rPr lang="en-US" altLang="zh-CN" dirty="0"/>
              <a:t>• Masked Language Model (MLM), that consists in predicting [15% of] words which have been replaced with a “MASK” token. </a:t>
            </a:r>
          </a:p>
          <a:p>
            <a:r>
              <a:rPr lang="en-US" altLang="zh-CN" dirty="0"/>
              <a:t>• Next Sentence Prediction (NSP), which consists in predicting if a certain sentence follows the current one.</a:t>
            </a:r>
          </a:p>
          <a:p>
            <a:r>
              <a:rPr lang="en-US" altLang="zh-CN" dirty="0"/>
              <a:t> It is then fine-tuned on multiple NLP tasks.</a:t>
            </a:r>
            <a:endParaRPr lang="zh-CN" altLang="en-US" dirty="0"/>
          </a:p>
        </p:txBody>
      </p:sp>
      <p:pic>
        <p:nvPicPr>
          <p:cNvPr id="7" name="图片 6">
            <a:extLst>
              <a:ext uri="{FF2B5EF4-FFF2-40B4-BE49-F238E27FC236}">
                <a16:creationId xmlns:a16="http://schemas.microsoft.com/office/drawing/2014/main" id="{2D1128B2-3FB4-1D4F-A83A-385E3CAFE500}"/>
              </a:ext>
            </a:extLst>
          </p:cNvPr>
          <p:cNvPicPr>
            <a:picLocks noChangeAspect="1"/>
          </p:cNvPicPr>
          <p:nvPr/>
        </p:nvPicPr>
        <p:blipFill>
          <a:blip r:embed="rId2"/>
          <a:stretch>
            <a:fillRect/>
          </a:stretch>
        </p:blipFill>
        <p:spPr>
          <a:xfrm>
            <a:off x="7469071" y="1245900"/>
            <a:ext cx="4104056" cy="5053686"/>
          </a:xfrm>
          <a:prstGeom prst="rect">
            <a:avLst/>
          </a:prstGeom>
        </p:spPr>
      </p:pic>
      <p:sp>
        <p:nvSpPr>
          <p:cNvPr id="9" name="圆角矩形 8">
            <a:extLst>
              <a:ext uri="{FF2B5EF4-FFF2-40B4-BE49-F238E27FC236}">
                <a16:creationId xmlns:a16="http://schemas.microsoft.com/office/drawing/2014/main" id="{1B228604-7B58-1E41-8773-A4D1AD3D7112}"/>
              </a:ext>
            </a:extLst>
          </p:cNvPr>
          <p:cNvSpPr/>
          <p:nvPr/>
        </p:nvSpPr>
        <p:spPr>
          <a:xfrm>
            <a:off x="8025673" y="2933411"/>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5446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EA432-8406-254E-90E8-A5D89C860EF9}"/>
              </a:ext>
            </a:extLst>
          </p:cNvPr>
          <p:cNvSpPr>
            <a:spLocks noGrp="1"/>
          </p:cNvSpPr>
          <p:nvPr>
            <p:ph type="title"/>
          </p:nvPr>
        </p:nvSpPr>
        <p:spPr/>
        <p:txBody>
          <a:bodyPr/>
          <a:lstStyle/>
          <a:p>
            <a:r>
              <a:rPr kumimoji="1" lang="en-US" altLang="zh-CN" dirty="0"/>
              <a:t>BERT</a:t>
            </a:r>
            <a:r>
              <a:rPr kumimoji="1" lang="zh-CN" altLang="en-US" dirty="0"/>
              <a:t>： </a:t>
            </a:r>
            <a:r>
              <a:rPr kumimoji="1" lang="en-US" altLang="zh-CN" dirty="0"/>
              <a:t>from</a:t>
            </a:r>
            <a:r>
              <a:rPr kumimoji="1" lang="zh-CN" altLang="en-US" dirty="0"/>
              <a:t> </a:t>
            </a:r>
            <a:r>
              <a:rPr kumimoji="1" lang="en-US" altLang="zh-CN" dirty="0"/>
              <a:t>pre-training</a:t>
            </a:r>
            <a:r>
              <a:rPr kumimoji="1" lang="zh-CN" altLang="en-US" dirty="0"/>
              <a:t> </a:t>
            </a:r>
            <a:r>
              <a:rPr kumimoji="1" lang="en-US" altLang="zh-CN" dirty="0"/>
              <a:t>to</a:t>
            </a:r>
            <a:r>
              <a:rPr kumimoji="1" lang="zh-CN" altLang="en-US" dirty="0"/>
              <a:t> </a:t>
            </a:r>
            <a:r>
              <a:rPr kumimoji="1" lang="en-US" altLang="zh-CN" dirty="0"/>
              <a:t>Fine-Tuning</a:t>
            </a:r>
            <a:r>
              <a:rPr kumimoji="1" lang="zh-CN" altLang="en-US" dirty="0"/>
              <a:t> </a:t>
            </a:r>
          </a:p>
        </p:txBody>
      </p:sp>
      <p:pic>
        <p:nvPicPr>
          <p:cNvPr id="5" name="图片 4">
            <a:extLst>
              <a:ext uri="{FF2B5EF4-FFF2-40B4-BE49-F238E27FC236}">
                <a16:creationId xmlns:a16="http://schemas.microsoft.com/office/drawing/2014/main" id="{424C227E-6140-1244-9DAC-92FA3928512E}"/>
              </a:ext>
            </a:extLst>
          </p:cNvPr>
          <p:cNvPicPr>
            <a:picLocks noChangeAspect="1"/>
          </p:cNvPicPr>
          <p:nvPr/>
        </p:nvPicPr>
        <p:blipFill>
          <a:blip r:embed="rId2"/>
          <a:stretch>
            <a:fillRect/>
          </a:stretch>
        </p:blipFill>
        <p:spPr>
          <a:xfrm>
            <a:off x="251701" y="1765686"/>
            <a:ext cx="11125200" cy="4533900"/>
          </a:xfrm>
          <a:prstGeom prst="rect">
            <a:avLst/>
          </a:prstGeom>
        </p:spPr>
      </p:pic>
    </p:spTree>
    <p:extLst>
      <p:ext uri="{BB962C8B-B14F-4D97-AF65-F5344CB8AC3E}">
        <p14:creationId xmlns:p14="http://schemas.microsoft.com/office/powerpoint/2010/main" val="302691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9C812B0-E080-BB42-8A28-336C070628FE}"/>
              </a:ext>
            </a:extLst>
          </p:cNvPr>
          <p:cNvSpPr>
            <a:spLocks noGrp="1"/>
          </p:cNvSpPr>
          <p:nvPr>
            <p:ph type="title"/>
          </p:nvPr>
        </p:nvSpPr>
        <p:spPr/>
        <p:txBody>
          <a:bodyPr/>
          <a:lstStyle/>
          <a:p>
            <a:r>
              <a:rPr lang="en-US" altLang="zh-CN" dirty="0"/>
              <a:t>MLM,</a:t>
            </a:r>
            <a:r>
              <a:rPr lang="zh-CN" altLang="en-US" dirty="0"/>
              <a:t> </a:t>
            </a:r>
            <a:r>
              <a:rPr lang="en-US" altLang="zh-CN" dirty="0"/>
              <a:t>Masked</a:t>
            </a:r>
            <a:r>
              <a:rPr lang="zh-CN" altLang="en-US" dirty="0"/>
              <a:t> </a:t>
            </a:r>
            <a:r>
              <a:rPr lang="en-US" altLang="zh-CN" dirty="0"/>
              <a:t>Language</a:t>
            </a:r>
            <a:r>
              <a:rPr lang="zh-CN" altLang="en-US" dirty="0"/>
              <a:t> </a:t>
            </a:r>
            <a:r>
              <a:rPr lang="en-US" altLang="zh-CN" dirty="0"/>
              <a:t>Modeling</a:t>
            </a:r>
            <a:endParaRPr lang="zh-CN" altLang="en-US" dirty="0"/>
          </a:p>
        </p:txBody>
      </p:sp>
      <p:pic>
        <p:nvPicPr>
          <p:cNvPr id="4" name="图片 3">
            <a:extLst>
              <a:ext uri="{FF2B5EF4-FFF2-40B4-BE49-F238E27FC236}">
                <a16:creationId xmlns:a16="http://schemas.microsoft.com/office/drawing/2014/main" id="{AD8849CA-D595-0E42-8160-14BA571EAC4D}"/>
              </a:ext>
            </a:extLst>
          </p:cNvPr>
          <p:cNvPicPr>
            <a:picLocks noChangeAspect="1"/>
          </p:cNvPicPr>
          <p:nvPr/>
        </p:nvPicPr>
        <p:blipFill rotWithShape="1">
          <a:blip r:embed="rId2"/>
          <a:srcRect l="40105" t="13396" b="58066"/>
          <a:stretch/>
        </p:blipFill>
        <p:spPr>
          <a:xfrm>
            <a:off x="5055475" y="1761094"/>
            <a:ext cx="5132772" cy="1355834"/>
          </a:xfrm>
          <a:prstGeom prst="rect">
            <a:avLst/>
          </a:prstGeom>
        </p:spPr>
      </p:pic>
      <p:pic>
        <p:nvPicPr>
          <p:cNvPr id="8" name="图片 7">
            <a:extLst>
              <a:ext uri="{FF2B5EF4-FFF2-40B4-BE49-F238E27FC236}">
                <a16:creationId xmlns:a16="http://schemas.microsoft.com/office/drawing/2014/main" id="{8FA2C03A-E19D-9A42-9F1D-B46EAB25D467}"/>
              </a:ext>
            </a:extLst>
          </p:cNvPr>
          <p:cNvPicPr>
            <a:picLocks noChangeAspect="1"/>
          </p:cNvPicPr>
          <p:nvPr/>
        </p:nvPicPr>
        <p:blipFill>
          <a:blip r:embed="rId3"/>
          <a:stretch>
            <a:fillRect/>
          </a:stretch>
        </p:blipFill>
        <p:spPr>
          <a:xfrm>
            <a:off x="2266020" y="3289081"/>
            <a:ext cx="7156450" cy="2533650"/>
          </a:xfrm>
          <a:prstGeom prst="rect">
            <a:avLst/>
          </a:prstGeom>
        </p:spPr>
      </p:pic>
    </p:spTree>
    <p:extLst>
      <p:ext uri="{BB962C8B-B14F-4D97-AF65-F5344CB8AC3E}">
        <p14:creationId xmlns:p14="http://schemas.microsoft.com/office/powerpoint/2010/main" val="411130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DA832E-BEA4-FD45-8C3B-0B1335AC43F7}"/>
              </a:ext>
            </a:extLst>
          </p:cNvPr>
          <p:cNvSpPr>
            <a:spLocks noGrp="1"/>
          </p:cNvSpPr>
          <p:nvPr>
            <p:ph type="title"/>
          </p:nvPr>
        </p:nvSpPr>
        <p:spPr/>
        <p:txBody>
          <a:bodyPr/>
          <a:lstStyle/>
          <a:p>
            <a:r>
              <a:rPr lang="en-US" altLang="zh-CN" dirty="0"/>
              <a:t>MLM,</a:t>
            </a:r>
            <a:r>
              <a:rPr lang="zh-CN" altLang="en-US" dirty="0"/>
              <a:t> </a:t>
            </a:r>
            <a:r>
              <a:rPr lang="en-US" altLang="zh-CN" dirty="0"/>
              <a:t>Masked</a:t>
            </a:r>
            <a:r>
              <a:rPr lang="zh-CN" altLang="en-US" dirty="0"/>
              <a:t> </a:t>
            </a:r>
            <a:r>
              <a:rPr lang="en-US" altLang="zh-CN" dirty="0"/>
              <a:t>Language</a:t>
            </a:r>
            <a:r>
              <a:rPr lang="zh-CN" altLang="en-US" dirty="0"/>
              <a:t> </a:t>
            </a:r>
            <a:r>
              <a:rPr lang="en-US" altLang="zh-CN" dirty="0"/>
              <a:t>Modeling</a:t>
            </a:r>
            <a:endParaRPr lang="zh-CN" altLang="en-US" dirty="0"/>
          </a:p>
        </p:txBody>
      </p:sp>
      <p:pic>
        <p:nvPicPr>
          <p:cNvPr id="5" name="图片 4">
            <a:extLst>
              <a:ext uri="{FF2B5EF4-FFF2-40B4-BE49-F238E27FC236}">
                <a16:creationId xmlns:a16="http://schemas.microsoft.com/office/drawing/2014/main" id="{821C7BAE-0F6B-494E-9A24-2337F3CCFA7B}"/>
              </a:ext>
            </a:extLst>
          </p:cNvPr>
          <p:cNvPicPr>
            <a:picLocks noChangeAspect="1"/>
          </p:cNvPicPr>
          <p:nvPr/>
        </p:nvPicPr>
        <p:blipFill rotWithShape="1">
          <a:blip r:embed="rId2"/>
          <a:srcRect t="17515" b="58241"/>
          <a:stretch/>
        </p:blipFill>
        <p:spPr>
          <a:xfrm>
            <a:off x="2043359" y="1950988"/>
            <a:ext cx="7379111" cy="1166649"/>
          </a:xfrm>
          <a:prstGeom prst="rect">
            <a:avLst/>
          </a:prstGeom>
        </p:spPr>
      </p:pic>
      <p:pic>
        <p:nvPicPr>
          <p:cNvPr id="7" name="图片 6">
            <a:extLst>
              <a:ext uri="{FF2B5EF4-FFF2-40B4-BE49-F238E27FC236}">
                <a16:creationId xmlns:a16="http://schemas.microsoft.com/office/drawing/2014/main" id="{23D4E145-CABF-2844-A2DE-03E595B1DAAC}"/>
              </a:ext>
            </a:extLst>
          </p:cNvPr>
          <p:cNvPicPr>
            <a:picLocks noChangeAspect="1"/>
          </p:cNvPicPr>
          <p:nvPr/>
        </p:nvPicPr>
        <p:blipFill>
          <a:blip r:embed="rId3"/>
          <a:stretch>
            <a:fillRect/>
          </a:stretch>
        </p:blipFill>
        <p:spPr>
          <a:xfrm>
            <a:off x="2266020" y="3289081"/>
            <a:ext cx="7156450" cy="2533650"/>
          </a:xfrm>
          <a:prstGeom prst="rect">
            <a:avLst/>
          </a:prstGeom>
        </p:spPr>
      </p:pic>
    </p:spTree>
    <p:extLst>
      <p:ext uri="{BB962C8B-B14F-4D97-AF65-F5344CB8AC3E}">
        <p14:creationId xmlns:p14="http://schemas.microsoft.com/office/powerpoint/2010/main" val="339005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46BA52-43EA-0E42-B55B-D4125CB577AE}"/>
              </a:ext>
            </a:extLst>
          </p:cNvPr>
          <p:cNvPicPr>
            <a:picLocks noChangeAspect="1"/>
          </p:cNvPicPr>
          <p:nvPr/>
        </p:nvPicPr>
        <p:blipFill>
          <a:blip r:embed="rId2"/>
          <a:stretch>
            <a:fillRect/>
          </a:stretch>
        </p:blipFill>
        <p:spPr>
          <a:xfrm>
            <a:off x="242179" y="1355845"/>
            <a:ext cx="11712403" cy="5053685"/>
          </a:xfrm>
          <a:prstGeom prst="rect">
            <a:avLst/>
          </a:prstGeom>
        </p:spPr>
      </p:pic>
      <p:sp>
        <p:nvSpPr>
          <p:cNvPr id="2" name="标题 1">
            <a:extLst>
              <a:ext uri="{FF2B5EF4-FFF2-40B4-BE49-F238E27FC236}">
                <a16:creationId xmlns:a16="http://schemas.microsoft.com/office/drawing/2014/main" id="{F9287EC9-2672-FA4A-A7A6-4D54940376F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大模型涌现</a:t>
            </a:r>
            <a:endParaRPr kumimoji="1" lang="zh-CN" altLang="en-US" dirty="0"/>
          </a:p>
        </p:txBody>
      </p:sp>
    </p:spTree>
    <p:extLst>
      <p:ext uri="{BB962C8B-B14F-4D97-AF65-F5344CB8AC3E}">
        <p14:creationId xmlns:p14="http://schemas.microsoft.com/office/powerpoint/2010/main" val="349418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F9C9918-DDF1-554C-BE65-AC7B56CE61C9}"/>
              </a:ext>
            </a:extLst>
          </p:cNvPr>
          <p:cNvSpPr>
            <a:spLocks noGrp="1"/>
          </p:cNvSpPr>
          <p:nvPr>
            <p:ph type="title"/>
          </p:nvPr>
        </p:nvSpPr>
        <p:spPr/>
        <p:txBody>
          <a:bodyPr/>
          <a:lstStyle/>
          <a:p>
            <a:r>
              <a:rPr lang="en-US" altLang="zh-CN" dirty="0"/>
              <a:t>GPT –</a:t>
            </a:r>
            <a:r>
              <a:rPr lang="zh-CN" altLang="en-US" dirty="0"/>
              <a:t> </a:t>
            </a:r>
            <a:r>
              <a:rPr lang="en-US" altLang="zh-CN" dirty="0"/>
              <a:t>Generative</a:t>
            </a:r>
            <a:r>
              <a:rPr lang="zh-CN" altLang="en-US" dirty="0"/>
              <a:t> </a:t>
            </a:r>
            <a:r>
              <a:rPr lang="en-US" altLang="zh-CN" dirty="0"/>
              <a:t>Pretrained Transformer</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D8460FA1-1E80-6040-8E6D-C8DC8E5993D0}"/>
                  </a:ext>
                </a:extLst>
              </p:cNvPr>
              <p:cNvSpPr>
                <a:spLocks noGrp="1"/>
              </p:cNvSpPr>
              <p:nvPr>
                <p:ph sz="half" idx="1"/>
              </p:nvPr>
            </p:nvSpPr>
            <p:spPr>
              <a:xfrm>
                <a:off x="623635" y="1360170"/>
                <a:ext cx="6138437" cy="4994910"/>
              </a:xfrm>
            </p:spPr>
            <p:txBody>
              <a:bodyPr anchor="ctr"/>
              <a:lstStyle/>
              <a:p>
                <a:r>
                  <a:rPr lang="zh-CN" altLang="en-US" dirty="0"/>
                  <a:t>一般以字（</a:t>
                </a:r>
                <a:r>
                  <a:rPr lang="en-US" altLang="zh-CN" dirty="0"/>
                  <a:t>Tokes</a:t>
                </a:r>
                <a:r>
                  <a:rPr lang="zh-CN" altLang="en-US" dirty="0"/>
                  <a:t>）为单位训练 </a:t>
                </a:r>
                <a:r>
                  <a:rPr lang="en-US" altLang="zh-CN" dirty="0"/>
                  <a:t>Transformer </a:t>
                </a:r>
                <a:r>
                  <a:rPr lang="zh-CN" altLang="en-US" dirty="0"/>
                  <a:t>模型。首先初始化字编码大小为 </a:t>
                </a:r>
                <a:r>
                  <a:rPr lang="en-US" altLang="zh-CN" dirty="0"/>
                  <a:t>[vocab</a:t>
                </a:r>
                <a:r>
                  <a:rPr lang="zh-CN" altLang="en-US" dirty="0"/>
                  <a:t> </a:t>
                </a:r>
                <a:r>
                  <a:rPr lang="en-US" altLang="zh-CN" dirty="0"/>
                  <a:t>size, embedding</a:t>
                </a:r>
                <a:r>
                  <a:rPr lang="zh-CN" altLang="en-US" dirty="0"/>
                  <a:t> </a:t>
                </a:r>
                <a:r>
                  <a:rPr lang="en-US" altLang="zh-CN" dirty="0"/>
                  <a:t>dimension]</a:t>
                </a:r>
                <a:r>
                  <a:rPr lang="zh-CN" altLang="en-US" dirty="0"/>
                  <a:t>，</a:t>
                </a:r>
                <a:r>
                  <a:rPr lang="en-US" altLang="zh-CN" dirty="0"/>
                  <a:t>vocab</a:t>
                </a:r>
                <a:r>
                  <a:rPr lang="zh-CN" altLang="en-US" dirty="0"/>
                  <a:t> </a:t>
                </a:r>
                <a:r>
                  <a:rPr lang="en-US" altLang="zh-CN" dirty="0"/>
                  <a:t>size </a:t>
                </a:r>
                <a:r>
                  <a:rPr lang="zh-CN" altLang="en-US" dirty="0"/>
                  <a:t>为字库中所有字的数量。</a:t>
                </a:r>
                <a:endParaRPr lang="en-US" altLang="zh-CN" dirty="0"/>
              </a:p>
              <a:p>
                <a:endParaRPr lang="en-US" altLang="zh-CN" dirty="0"/>
              </a:p>
              <a:p>
                <a:r>
                  <a:rPr lang="zh-CN" altLang="en-US" dirty="0"/>
                  <a:t>对于输入的句子 </a:t>
                </a:r>
                <a14:m>
                  <m:oMath xmlns:m="http://schemas.openxmlformats.org/officeDocument/2006/math">
                    <m:r>
                      <a:rPr lang="en-US" altLang="zh-CN" i="1" dirty="0" smtClean="0">
                        <a:latin typeface="Cambria Math" panose="02040503050406030204" pitchFamily="18" charset="0"/>
                      </a:rPr>
                      <m:t>𝑋</m:t>
                    </m:r>
                  </m:oMath>
                </a14:m>
                <a:r>
                  <a:rPr lang="zh-CN" altLang="en-US" dirty="0"/>
                  <a:t>，通过 </a:t>
                </a:r>
                <a:r>
                  <a:rPr lang="en-US" altLang="zh-CN" dirty="0"/>
                  <a:t>Word</a:t>
                </a:r>
                <a:r>
                  <a:rPr lang="zh-CN" altLang="en-US" dirty="0"/>
                  <a:t> </a:t>
                </a:r>
                <a:r>
                  <a:rPr lang="en-US" altLang="zh-CN" dirty="0"/>
                  <a:t>Embedding </a:t>
                </a:r>
                <a:r>
                  <a:rPr lang="zh-CN" altLang="en-US" dirty="0"/>
                  <a:t>得到该句子中每个字的字向量，通过 </a:t>
                </a:r>
                <a:r>
                  <a:rPr lang="en-US" altLang="zh-CN" dirty="0"/>
                  <a:t>Positional Encoding </a:t>
                </a:r>
                <a:r>
                  <a:rPr lang="zh-CN" altLang="en-US" dirty="0"/>
                  <a:t>得到所有字位置向量，将其相加得到该字真正的向量表示。第 </a:t>
                </a:r>
                <a14:m>
                  <m:oMath xmlns:m="http://schemas.openxmlformats.org/officeDocument/2006/math">
                    <m:r>
                      <a:rPr lang="en-US" altLang="zh-CN" i="1" dirty="0" smtClean="0">
                        <a:latin typeface="Cambria Math" panose="02040503050406030204" pitchFamily="18" charset="0"/>
                      </a:rPr>
                      <m:t>𝑡</m:t>
                    </m:r>
                  </m:oMath>
                </a14:m>
                <a:r>
                  <a:rPr lang="zh-CN" altLang="en-US" dirty="0"/>
                  <a:t> 个字的向量记作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a:t>
                </a:r>
              </a:p>
            </p:txBody>
          </p:sp>
        </mc:Choice>
        <mc:Fallback xmlns="">
          <p:sp>
            <p:nvSpPr>
              <p:cNvPr id="5" name="内容占位符 4">
                <a:extLst>
                  <a:ext uri="{FF2B5EF4-FFF2-40B4-BE49-F238E27FC236}">
                    <a16:creationId xmlns:a16="http://schemas.microsoft.com/office/drawing/2014/main" id="{D8460FA1-1E80-6040-8E6D-C8DC8E5993D0}"/>
                  </a:ext>
                </a:extLst>
              </p:cNvPr>
              <p:cNvSpPr>
                <a:spLocks noGrp="1" noRot="1" noChangeAspect="1" noMove="1" noResize="1" noEditPoints="1" noAdjustHandles="1" noChangeArrowheads="1" noChangeShapeType="1" noTextEdit="1"/>
              </p:cNvSpPr>
              <p:nvPr>
                <p:ph sz="half" idx="1"/>
              </p:nvPr>
            </p:nvSpPr>
            <p:spPr>
              <a:xfrm>
                <a:off x="623635" y="1360170"/>
                <a:ext cx="6138437" cy="4994910"/>
              </a:xfrm>
              <a:blipFill>
                <a:blip r:embed="rId2"/>
                <a:stretch>
                  <a:fillRect l="-620" r="-62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EC854AE-9D2C-6946-B5FA-FEA73DA6C1AA}"/>
              </a:ext>
            </a:extLst>
          </p:cNvPr>
          <p:cNvPicPr>
            <a:picLocks noChangeAspect="1"/>
          </p:cNvPicPr>
          <p:nvPr/>
        </p:nvPicPr>
        <p:blipFill>
          <a:blip r:embed="rId3"/>
          <a:stretch>
            <a:fillRect/>
          </a:stretch>
        </p:blipFill>
        <p:spPr>
          <a:xfrm>
            <a:off x="7082532" y="1245900"/>
            <a:ext cx="4104056" cy="5053686"/>
          </a:xfrm>
          <a:prstGeom prst="rect">
            <a:avLst/>
          </a:prstGeom>
        </p:spPr>
      </p:pic>
      <p:sp>
        <p:nvSpPr>
          <p:cNvPr id="7" name="圆角矩形 6">
            <a:extLst>
              <a:ext uri="{FF2B5EF4-FFF2-40B4-BE49-F238E27FC236}">
                <a16:creationId xmlns:a16="http://schemas.microsoft.com/office/drawing/2014/main" id="{80023AF7-DE6B-C74F-BFA6-30F6E34B28B2}"/>
              </a:ext>
            </a:extLst>
          </p:cNvPr>
          <p:cNvSpPr/>
          <p:nvPr/>
        </p:nvSpPr>
        <p:spPr>
          <a:xfrm>
            <a:off x="9184156" y="3751393"/>
            <a:ext cx="1673030" cy="2122049"/>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016F541C-41CE-D442-A54A-9CFD44A1C3B5}"/>
              </a:ext>
            </a:extLst>
          </p:cNvPr>
          <p:cNvSpPr/>
          <p:nvPr/>
        </p:nvSpPr>
        <p:spPr>
          <a:xfrm>
            <a:off x="9193098" y="1618593"/>
            <a:ext cx="1673030" cy="1407587"/>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9076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844989B-72D3-364B-8F8A-11DF80464A7A}"/>
              </a:ext>
            </a:extLst>
          </p:cNvPr>
          <p:cNvSpPr>
            <a:spLocks noGrp="1"/>
          </p:cNvSpPr>
          <p:nvPr>
            <p:ph type="title"/>
          </p:nvPr>
        </p:nvSpPr>
        <p:spPr/>
        <p:txBody>
          <a:bodyPr/>
          <a:lstStyle/>
          <a:p>
            <a:r>
              <a:rPr lang="en-US" altLang="zh-CN" dirty="0"/>
              <a:t>GPT –</a:t>
            </a:r>
            <a:r>
              <a:rPr lang="zh-CN" altLang="en-US" dirty="0"/>
              <a:t> </a:t>
            </a:r>
            <a:r>
              <a:rPr lang="en-US" altLang="zh-CN" dirty="0"/>
              <a:t>Generative</a:t>
            </a:r>
            <a:r>
              <a:rPr lang="zh-CN" altLang="en-US" dirty="0"/>
              <a:t> </a:t>
            </a:r>
            <a:r>
              <a:rPr lang="en-US" altLang="zh-CN" dirty="0"/>
              <a:t>Pretrained Transformer</a:t>
            </a:r>
            <a:endParaRPr lang="zh-CN" altLang="en-US" dirty="0"/>
          </a:p>
        </p:txBody>
      </p:sp>
      <p:sp>
        <p:nvSpPr>
          <p:cNvPr id="4" name="内容占位符 3">
            <a:extLst>
              <a:ext uri="{FF2B5EF4-FFF2-40B4-BE49-F238E27FC236}">
                <a16:creationId xmlns:a16="http://schemas.microsoft.com/office/drawing/2014/main" id="{8C94A2FB-840A-EC4C-AE58-D2974B5B0E57}"/>
              </a:ext>
            </a:extLst>
          </p:cNvPr>
          <p:cNvSpPr>
            <a:spLocks noGrp="1"/>
          </p:cNvSpPr>
          <p:nvPr>
            <p:ph sz="half" idx="1"/>
          </p:nvPr>
        </p:nvSpPr>
        <p:spPr>
          <a:xfrm>
            <a:off x="623635" y="1360170"/>
            <a:ext cx="10874682" cy="4994910"/>
          </a:xfrm>
        </p:spPr>
        <p:txBody>
          <a:bodyPr/>
          <a:lstStyle/>
          <a:p>
            <a:r>
              <a:rPr lang="en-US" altLang="zh-CN" dirty="0"/>
              <a:t>GPT (Generative Pre-Training, Radford, 2018) is a decoder of a transformer trained for auto-regressive text generation.</a:t>
            </a:r>
            <a:endParaRPr lang="zh-CN" altLang="en-US" dirty="0"/>
          </a:p>
        </p:txBody>
      </p:sp>
      <p:pic>
        <p:nvPicPr>
          <p:cNvPr id="2" name="图片 1">
            <a:extLst>
              <a:ext uri="{FF2B5EF4-FFF2-40B4-BE49-F238E27FC236}">
                <a16:creationId xmlns:a16="http://schemas.microsoft.com/office/drawing/2014/main" id="{C8D54AC3-AE91-2D4C-9991-CF513CDD8063}"/>
              </a:ext>
            </a:extLst>
          </p:cNvPr>
          <p:cNvPicPr>
            <a:picLocks noChangeAspect="1"/>
          </p:cNvPicPr>
          <p:nvPr/>
        </p:nvPicPr>
        <p:blipFill>
          <a:blip r:embed="rId2"/>
          <a:stretch>
            <a:fillRect/>
          </a:stretch>
        </p:blipFill>
        <p:spPr>
          <a:xfrm>
            <a:off x="1447349" y="2497431"/>
            <a:ext cx="9302063" cy="3802155"/>
          </a:xfrm>
          <a:prstGeom prst="rect">
            <a:avLst/>
          </a:prstGeom>
        </p:spPr>
      </p:pic>
    </p:spTree>
    <p:extLst>
      <p:ext uri="{BB962C8B-B14F-4D97-AF65-F5344CB8AC3E}">
        <p14:creationId xmlns:p14="http://schemas.microsoft.com/office/powerpoint/2010/main" val="362185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13BDA-EE24-8141-8C6C-38151259CF98}"/>
              </a:ext>
            </a:extLst>
          </p:cNvPr>
          <p:cNvSpPr>
            <a:spLocks noGrp="1"/>
          </p:cNvSpPr>
          <p:nvPr>
            <p:ph type="title"/>
          </p:nvPr>
        </p:nvSpPr>
        <p:spPr/>
        <p:txBody>
          <a:bodyPr/>
          <a:lstStyle/>
          <a:p>
            <a:r>
              <a:rPr kumimoji="1" lang="en-US" altLang="zh-CN" dirty="0"/>
              <a:t>GPT</a:t>
            </a:r>
            <a:r>
              <a:rPr kumimoji="1" lang="zh-CN" altLang="en-US" dirty="0"/>
              <a:t> 系列</a:t>
            </a:r>
          </a:p>
        </p:txBody>
      </p:sp>
      <p:pic>
        <p:nvPicPr>
          <p:cNvPr id="3" name="图片 2">
            <a:extLst>
              <a:ext uri="{FF2B5EF4-FFF2-40B4-BE49-F238E27FC236}">
                <a16:creationId xmlns:a16="http://schemas.microsoft.com/office/drawing/2014/main" id="{343AD865-6D68-8B4F-94BD-C73319FF5ABA}"/>
              </a:ext>
            </a:extLst>
          </p:cNvPr>
          <p:cNvPicPr>
            <a:picLocks noChangeAspect="1"/>
          </p:cNvPicPr>
          <p:nvPr/>
        </p:nvPicPr>
        <p:blipFill>
          <a:blip r:embed="rId2"/>
          <a:stretch>
            <a:fillRect/>
          </a:stretch>
        </p:blipFill>
        <p:spPr>
          <a:xfrm>
            <a:off x="842265" y="1517867"/>
            <a:ext cx="10512231" cy="4388945"/>
          </a:xfrm>
          <a:prstGeom prst="rect">
            <a:avLst/>
          </a:prstGeom>
        </p:spPr>
      </p:pic>
    </p:spTree>
    <p:extLst>
      <p:ext uri="{BB962C8B-B14F-4D97-AF65-F5344CB8AC3E}">
        <p14:creationId xmlns:p14="http://schemas.microsoft.com/office/powerpoint/2010/main" val="305403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441F4-D509-8444-9AA1-9FC94C05AA93}"/>
              </a:ext>
            </a:extLst>
          </p:cNvPr>
          <p:cNvSpPr>
            <a:spLocks noGrp="1"/>
          </p:cNvSpPr>
          <p:nvPr>
            <p:ph type="title"/>
          </p:nvPr>
        </p:nvSpPr>
        <p:spPr/>
        <p:txBody>
          <a:bodyPr/>
          <a:lstStyle/>
          <a:p>
            <a:r>
              <a:rPr lang="en-US" altLang="zh-CN" dirty="0"/>
              <a:t>GPT –</a:t>
            </a:r>
            <a:r>
              <a:rPr lang="zh-CN" altLang="en-US" dirty="0"/>
              <a:t> </a:t>
            </a:r>
            <a:r>
              <a:rPr lang="en-US" altLang="zh-CN" dirty="0"/>
              <a:t>Generative</a:t>
            </a:r>
            <a:r>
              <a:rPr lang="zh-CN" altLang="en-US" dirty="0"/>
              <a:t> </a:t>
            </a:r>
            <a:r>
              <a:rPr lang="en-US" altLang="zh-CN" dirty="0"/>
              <a:t>Pretrained Transformer</a:t>
            </a:r>
            <a:endParaRPr kumimoji="1" lang="zh-CN" altLang="en-US" dirty="0"/>
          </a:p>
        </p:txBody>
      </p:sp>
      <p:pic>
        <p:nvPicPr>
          <p:cNvPr id="4" name="图片 3">
            <a:extLst>
              <a:ext uri="{FF2B5EF4-FFF2-40B4-BE49-F238E27FC236}">
                <a16:creationId xmlns:a16="http://schemas.microsoft.com/office/drawing/2014/main" id="{DE928B35-A288-9948-8A88-57AC0A268D11}"/>
              </a:ext>
            </a:extLst>
          </p:cNvPr>
          <p:cNvPicPr>
            <a:picLocks noChangeAspect="1"/>
          </p:cNvPicPr>
          <p:nvPr/>
        </p:nvPicPr>
        <p:blipFill>
          <a:blip r:embed="rId2"/>
          <a:stretch>
            <a:fillRect/>
          </a:stretch>
        </p:blipFill>
        <p:spPr>
          <a:xfrm>
            <a:off x="3146736" y="1283656"/>
            <a:ext cx="5903289" cy="5119258"/>
          </a:xfrm>
          <a:prstGeom prst="rect">
            <a:avLst/>
          </a:prstGeom>
        </p:spPr>
      </p:pic>
    </p:spTree>
    <p:extLst>
      <p:ext uri="{BB962C8B-B14F-4D97-AF65-F5344CB8AC3E}">
        <p14:creationId xmlns:p14="http://schemas.microsoft.com/office/powerpoint/2010/main" val="279543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81F5601-C1FD-F741-9E4F-3D4377D0D79A}"/>
              </a:ext>
            </a:extLst>
          </p:cNvPr>
          <p:cNvSpPr>
            <a:spLocks noGrp="1"/>
          </p:cNvSpPr>
          <p:nvPr>
            <p:ph sz="half" idx="1"/>
          </p:nvPr>
        </p:nvSpPr>
        <p:spPr/>
        <p:txBody>
          <a:bodyPr/>
          <a:lstStyle/>
          <a:p>
            <a:r>
              <a:rPr lang="zh-CN" altLang="en-US" dirty="0"/>
              <a:t>小结与思考</a:t>
            </a:r>
          </a:p>
        </p:txBody>
      </p:sp>
    </p:spTree>
    <p:extLst>
      <p:ext uri="{BB962C8B-B14F-4D97-AF65-F5344CB8AC3E}">
        <p14:creationId xmlns:p14="http://schemas.microsoft.com/office/powerpoint/2010/main" val="297963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674F688-04CA-C343-9501-96D6432549AC}"/>
              </a:ext>
            </a:extLst>
          </p:cNvPr>
          <p:cNvSpPr>
            <a:spLocks noGrp="1"/>
          </p:cNvSpPr>
          <p:nvPr>
            <p:ph type="title"/>
          </p:nvPr>
        </p:nvSpPr>
        <p:spPr/>
        <p:txBody>
          <a:bodyPr/>
          <a:lstStyle/>
          <a:p>
            <a:r>
              <a:rPr lang="zh-CN" altLang="en-US" dirty="0"/>
              <a:t>选择 </a:t>
            </a:r>
            <a:r>
              <a:rPr lang="en-US" altLang="zh-CN" dirty="0"/>
              <a:t>GPT</a:t>
            </a:r>
            <a:r>
              <a:rPr lang="zh-CN" altLang="en-US" dirty="0"/>
              <a:t> 路线的原因</a:t>
            </a:r>
          </a:p>
        </p:txBody>
      </p:sp>
      <p:sp>
        <p:nvSpPr>
          <p:cNvPr id="6" name="内容占位符 5">
            <a:extLst>
              <a:ext uri="{FF2B5EF4-FFF2-40B4-BE49-F238E27FC236}">
                <a16:creationId xmlns:a16="http://schemas.microsoft.com/office/drawing/2014/main" id="{CCB7D9A3-8630-DD4E-8B6F-C15CBADD0A5D}"/>
              </a:ext>
            </a:extLst>
          </p:cNvPr>
          <p:cNvSpPr>
            <a:spLocks noGrp="1"/>
          </p:cNvSpPr>
          <p:nvPr>
            <p:ph sz="half" idx="1"/>
          </p:nvPr>
        </p:nvSpPr>
        <p:spPr/>
        <p:txBody>
          <a:bodyPr/>
          <a:lstStyle/>
          <a:p>
            <a:pPr marL="457200" indent="-457200">
              <a:lnSpc>
                <a:spcPct val="150000"/>
              </a:lnSpc>
              <a:buFont typeface="+mj-lt"/>
              <a:buAutoNum type="arabicPeriod"/>
            </a:pPr>
            <a:r>
              <a:rPr lang="zh-CN" altLang="en-US" sz="2000" dirty="0">
                <a:latin typeface="Gill Sans MT" panose="020B0502020104020203" pitchFamily="34" charset="0"/>
              </a:rPr>
              <a:t> </a:t>
            </a:r>
            <a:r>
              <a:rPr lang="en-US" altLang="zh-CN" sz="2000" dirty="0">
                <a:latin typeface="Gill Sans MT" panose="020B0502020104020203" pitchFamily="34" charset="0"/>
              </a:rPr>
              <a:t>GPT</a:t>
            </a:r>
            <a:r>
              <a:rPr lang="zh-CN" altLang="en-US" sz="2000" dirty="0">
                <a:latin typeface="Gill Sans MT" panose="020B0502020104020203" pitchFamily="34" charset="0"/>
              </a:rPr>
              <a:t>是单向模型，不需要利用上下文信息，只能利用上文；而 </a:t>
            </a:r>
            <a:r>
              <a:rPr lang="en-US" altLang="zh-CN" sz="2000" dirty="0">
                <a:latin typeface="Gill Sans MT" panose="020B0502020104020203" pitchFamily="34" charset="0"/>
              </a:rPr>
              <a:t>BERT</a:t>
            </a:r>
            <a:r>
              <a:rPr lang="zh-CN" altLang="en-US" sz="2000" dirty="0">
                <a:latin typeface="Gill Sans MT" panose="020B0502020104020203" pitchFamily="34" charset="0"/>
              </a:rPr>
              <a:t> 是双向模型，训练时候需要上下文信息，更为复杂。</a:t>
            </a:r>
            <a:endParaRPr lang="en-US" altLang="zh-CN" sz="2000" dirty="0">
              <a:latin typeface="Gill Sans MT" panose="020B0502020104020203" pitchFamily="34" charset="0"/>
            </a:endParaRPr>
          </a:p>
          <a:p>
            <a:pPr marL="457200" indent="-457200">
              <a:lnSpc>
                <a:spcPct val="150000"/>
              </a:lnSpc>
              <a:buFont typeface="+mj-lt"/>
              <a:buAutoNum type="arabicPeriod"/>
            </a:pPr>
            <a:r>
              <a:rPr lang="zh-CN" altLang="en-US" sz="2000" dirty="0">
                <a:latin typeface="Gill Sans MT" panose="020B0502020104020203" pitchFamily="34" charset="0"/>
              </a:rPr>
              <a:t> </a:t>
            </a:r>
            <a:r>
              <a:rPr lang="en-US" altLang="zh-CN" sz="2000" dirty="0">
                <a:latin typeface="Gill Sans MT" panose="020B0502020104020203" pitchFamily="34" charset="0"/>
              </a:rPr>
              <a:t>GPT</a:t>
            </a:r>
            <a:r>
              <a:rPr lang="zh-CN" altLang="en-US" sz="2000" dirty="0">
                <a:latin typeface="Gill Sans MT" panose="020B0502020104020203" pitchFamily="34" charset="0"/>
              </a:rPr>
              <a:t>是基于自回归模型，能够进行文本生成，可以通过 </a:t>
            </a:r>
            <a:r>
              <a:rPr lang="en-US" altLang="zh-CN" sz="2000" dirty="0">
                <a:latin typeface="Gill Sans MT" panose="020B0502020104020203" pitchFamily="34" charset="0"/>
              </a:rPr>
              <a:t>Prompt</a:t>
            </a:r>
            <a:r>
              <a:rPr lang="zh-CN" altLang="en-US" sz="2000" dirty="0">
                <a:latin typeface="Gill Sans MT" panose="020B0502020104020203" pitchFamily="34" charset="0"/>
              </a:rPr>
              <a:t> 应用在众多 </a:t>
            </a:r>
            <a:r>
              <a:rPr lang="en-US" altLang="zh-CN" sz="2000" dirty="0">
                <a:latin typeface="Gill Sans MT" panose="020B0502020104020203" pitchFamily="34" charset="0"/>
              </a:rPr>
              <a:t>NLP</a:t>
            </a:r>
            <a:r>
              <a:rPr lang="zh-CN" altLang="en-US" sz="2000" dirty="0">
                <a:latin typeface="Gill Sans MT" panose="020B0502020104020203" pitchFamily="34" charset="0"/>
              </a:rPr>
              <a:t> 任务中；</a:t>
            </a:r>
            <a:r>
              <a:rPr lang="en-US" altLang="zh-CN" sz="2000" dirty="0">
                <a:latin typeface="Gill Sans MT" panose="020B0502020104020203" pitchFamily="34" charset="0"/>
              </a:rPr>
              <a:t>BERT</a:t>
            </a:r>
            <a:r>
              <a:rPr lang="zh-CN" altLang="en-US" sz="2000" dirty="0">
                <a:latin typeface="Gill Sans MT" panose="020B0502020104020203" pitchFamily="34" charset="0"/>
              </a:rPr>
              <a:t> 采用基于自编码模型，先</a:t>
            </a:r>
            <a:r>
              <a:rPr lang="zh-CN" altLang="en-US" sz="2000" dirty="0"/>
              <a:t>预训练再微调两个阶段学习文本表示，</a:t>
            </a:r>
            <a:r>
              <a:rPr lang="zh-CN" altLang="en-US" sz="2000" dirty="0">
                <a:latin typeface="Gill Sans MT" panose="020B0502020104020203" pitchFamily="34" charset="0"/>
              </a:rPr>
              <a:t>只能完成 </a:t>
            </a:r>
            <a:r>
              <a:rPr lang="en-US" altLang="zh-CN" sz="2000" dirty="0">
                <a:latin typeface="Gill Sans MT" panose="020B0502020104020203" pitchFamily="34" charset="0"/>
              </a:rPr>
              <a:t>NLP</a:t>
            </a:r>
            <a:r>
              <a:rPr lang="zh-CN" altLang="en-US" sz="2000" dirty="0">
                <a:latin typeface="Gill Sans MT" panose="020B0502020104020203" pitchFamily="34" charset="0"/>
              </a:rPr>
              <a:t> 特定任务。</a:t>
            </a:r>
          </a:p>
        </p:txBody>
      </p:sp>
    </p:spTree>
    <p:extLst>
      <p:ext uri="{BB962C8B-B14F-4D97-AF65-F5344CB8AC3E}">
        <p14:creationId xmlns:p14="http://schemas.microsoft.com/office/powerpoint/2010/main" val="247969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58265-045D-8048-85EA-FB5D8D9EB069}"/>
              </a:ext>
            </a:extLst>
          </p:cNvPr>
          <p:cNvSpPr>
            <a:spLocks noGrp="1"/>
          </p:cNvSpPr>
          <p:nvPr>
            <p:ph type="title"/>
          </p:nvPr>
        </p:nvSpPr>
        <p:spPr/>
        <p:txBody>
          <a:bodyPr/>
          <a:lstStyle/>
          <a:p>
            <a:r>
              <a:rPr kumimoji="1" lang="zh-CN" altLang="en-US" dirty="0"/>
              <a:t>对 </a:t>
            </a:r>
            <a:r>
              <a:rPr kumimoji="1" lang="en-US" altLang="zh-CN" dirty="0"/>
              <a:t>Transformer</a:t>
            </a:r>
            <a:r>
              <a:rPr kumimoji="1" lang="zh-CN" altLang="en-US" dirty="0"/>
              <a:t> 模型结构能力的思考</a:t>
            </a:r>
          </a:p>
        </p:txBody>
      </p:sp>
      <p:sp>
        <p:nvSpPr>
          <p:cNvPr id="3" name="内容占位符 2">
            <a:extLst>
              <a:ext uri="{FF2B5EF4-FFF2-40B4-BE49-F238E27FC236}">
                <a16:creationId xmlns:a16="http://schemas.microsoft.com/office/drawing/2014/main" id="{CD65318F-E07F-A64B-8606-A5987F823FCD}"/>
              </a:ext>
            </a:extLst>
          </p:cNvPr>
          <p:cNvSpPr>
            <a:spLocks noGrp="1"/>
          </p:cNvSpPr>
          <p:nvPr>
            <p:ph sz="half" idx="1"/>
          </p:nvPr>
        </p:nvSpPr>
        <p:spPr/>
        <p:txBody>
          <a:bodyPr/>
          <a:lstStyle/>
          <a:p>
            <a:pPr>
              <a:lnSpc>
                <a:spcPct val="150000"/>
              </a:lnSpc>
            </a:pPr>
            <a:r>
              <a:rPr lang="en-US" altLang="zh-CN" sz="2000" dirty="0"/>
              <a:t>Transformer</a:t>
            </a:r>
            <a:r>
              <a:rPr lang="zh-CN" altLang="en-US" sz="2000" dirty="0"/>
              <a:t> 能够对文本进行表示，那么图像是怎么表示的？视频又是怎么表示的？</a:t>
            </a:r>
            <a:endParaRPr lang="en-US" altLang="zh-CN" sz="2000" dirty="0"/>
          </a:p>
          <a:p>
            <a:pPr>
              <a:lnSpc>
                <a:spcPct val="150000"/>
              </a:lnSpc>
            </a:pPr>
            <a:r>
              <a:rPr lang="en-US" altLang="zh-CN" sz="2000" dirty="0"/>
              <a:t>Transformer</a:t>
            </a:r>
            <a:r>
              <a:rPr lang="zh-CN" altLang="en-US" sz="2000" dirty="0"/>
              <a:t> 结构对语言能力表现上线在哪里？到底是千亿堆叠还是万亿堆叠？</a:t>
            </a:r>
            <a:endParaRPr lang="en-US" altLang="zh-CN" sz="2000" dirty="0"/>
          </a:p>
          <a:p>
            <a:pPr>
              <a:lnSpc>
                <a:spcPct val="150000"/>
              </a:lnSpc>
            </a:pPr>
            <a:r>
              <a:rPr lang="en-US" altLang="zh-CN" sz="2000" dirty="0"/>
              <a:t>Transformer</a:t>
            </a:r>
            <a:r>
              <a:rPr lang="zh-CN" altLang="en-US" sz="2000" dirty="0"/>
              <a:t> 结构对图像、视频能力表现的上线在哪里？</a:t>
            </a:r>
          </a:p>
        </p:txBody>
      </p:sp>
    </p:spTree>
    <p:extLst>
      <p:ext uri="{BB962C8B-B14F-4D97-AF65-F5344CB8AC3E}">
        <p14:creationId xmlns:p14="http://schemas.microsoft.com/office/powerpoint/2010/main" val="1571854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AAFEF-31C7-8249-A8EF-375A146C6F5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1A42E62-C58E-494B-B293-B614F8B6C9D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7EEB5FA-AFE7-744D-A606-31914BA4D3B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8A861D9-5DC7-D44D-A08D-347CE989816F}"/>
              </a:ext>
            </a:extLst>
          </p:cNvPr>
          <p:cNvPicPr>
            <a:picLocks noChangeAspect="1"/>
          </p:cNvPicPr>
          <p:nvPr/>
        </p:nvPicPr>
        <p:blipFill>
          <a:blip r:embed="rId2"/>
          <a:stretch>
            <a:fillRect/>
          </a:stretch>
        </p:blipFill>
        <p:spPr>
          <a:xfrm>
            <a:off x="-1" y="0"/>
            <a:ext cx="12210089" cy="6858000"/>
          </a:xfrm>
          <a:prstGeom prst="rect">
            <a:avLst/>
          </a:prstGeom>
        </p:spPr>
      </p:pic>
    </p:spTree>
    <p:extLst>
      <p:ext uri="{BB962C8B-B14F-4D97-AF65-F5344CB8AC3E}">
        <p14:creationId xmlns:p14="http://schemas.microsoft.com/office/powerpoint/2010/main" val="220996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4FAF0074-09A2-8048-A2C5-B6EDEAB27851}"/>
              </a:ext>
            </a:extLst>
          </p:cNvPr>
          <p:cNvSpPr>
            <a:spLocks noGrp="1"/>
          </p:cNvSpPr>
          <p:nvPr>
            <p:ph sz="half" idx="1"/>
          </p:nvPr>
        </p:nvSpPr>
        <p:spPr/>
        <p:txBody>
          <a:bodyPr>
            <a:normAutofit/>
          </a:bodyPr>
          <a:lstStyle/>
          <a:p>
            <a:r>
              <a:rPr lang="zh-CN" altLang="en-US" sz="5400" dirty="0">
                <a:latin typeface="Futura Medium" panose="020B0602020204020303" pitchFamily="34" charset="-79"/>
                <a:cs typeface="Futura Medium" panose="020B0602020204020303" pitchFamily="34" charset="-79"/>
              </a:rPr>
              <a:t>目前看到所有的大模型都基于</a:t>
            </a:r>
            <a:r>
              <a:rPr lang="en-US" altLang="zh-CN" sz="5400" dirty="0">
                <a:latin typeface="Futura Medium" panose="020B0602020204020303" pitchFamily="34" charset="-79"/>
                <a:cs typeface="Futura Medium" panose="020B0602020204020303" pitchFamily="34" charset="-79"/>
              </a:rPr>
              <a:t>Transformer</a:t>
            </a:r>
            <a:r>
              <a:rPr lang="zh-CN" altLang="en-US" sz="5400" dirty="0">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4098551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E2F17386-956B-8E41-8D09-D9E77F2E7EF0}"/>
              </a:ext>
            </a:extLst>
          </p:cNvPr>
          <p:cNvSpPr>
            <a:spLocks noGrp="1"/>
          </p:cNvSpPr>
          <p:nvPr>
            <p:ph sz="half" idx="1"/>
          </p:nvPr>
        </p:nvSpPr>
        <p:spPr/>
        <p:txBody>
          <a:bodyPr/>
          <a:lstStyle/>
          <a:p>
            <a:r>
              <a:rPr lang="en-US" altLang="zh-CN" dirty="0"/>
              <a:t>2.</a:t>
            </a:r>
            <a:r>
              <a:rPr lang="zh-CN" altLang="en-US" dirty="0"/>
              <a:t> </a:t>
            </a:r>
            <a:r>
              <a:rPr lang="en-US" altLang="zh-CN" dirty="0"/>
              <a:t>Motivation for Transformers</a:t>
            </a:r>
            <a:endParaRPr lang="zh-CN" altLang="en-US" dirty="0"/>
          </a:p>
        </p:txBody>
      </p:sp>
    </p:spTree>
    <p:extLst>
      <p:ext uri="{BB962C8B-B14F-4D97-AF65-F5344CB8AC3E}">
        <p14:creationId xmlns:p14="http://schemas.microsoft.com/office/powerpoint/2010/main" val="427620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36327</TotalTime>
  <Words>1680</Words>
  <Application>Microsoft Macintosh PowerPoint</Application>
  <PresentationFormat>自定义</PresentationFormat>
  <Paragraphs>336</Paragraphs>
  <Slides>67</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67</vt:i4>
      </vt:variant>
    </vt:vector>
  </HeadingPairs>
  <TitlesOfParts>
    <vt:vector size="83"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关于本内容</vt:lpstr>
      <vt:lpstr>PowerPoint 演示文稿</vt:lpstr>
      <vt:lpstr>大模型涌现</vt:lpstr>
      <vt:lpstr>大模型涌现</vt:lpstr>
      <vt:lpstr>PowerPoint 演示文稿</vt:lpstr>
      <vt:lpstr>PowerPoint 演示文稿</vt:lpstr>
      <vt:lpstr>PowerPoint 演示文稿</vt:lpstr>
      <vt:lpstr>Problems with RNNs = Motivation for Transformers</vt:lpstr>
      <vt:lpstr>RNN has three major disadvantages</vt:lpstr>
      <vt:lpstr>LSTM</vt:lpstr>
      <vt:lpstr>LSTM has three major disadvantages</vt:lpstr>
      <vt:lpstr>Encoder-Decoder Structure</vt:lpstr>
      <vt:lpstr>PowerPoint 演示文稿</vt:lpstr>
      <vt:lpstr>“Original” Transformer (Vaswani et al., 2017).</vt:lpstr>
      <vt:lpstr>“Original” Transformer (Vaswani et al., 2017).</vt:lpstr>
      <vt:lpstr>“Original” Transformer (Vaswani et al., 2017).</vt:lpstr>
      <vt:lpstr>任务：机器翻译 Machine Translation</vt:lpstr>
      <vt:lpstr>Transformer：Inputs</vt:lpstr>
      <vt:lpstr>Transformer：Inputs</vt:lpstr>
      <vt:lpstr>Transformer：Inputs</vt:lpstr>
      <vt:lpstr>Transformer：Encoder</vt:lpstr>
      <vt:lpstr>Transformer：Encoder</vt:lpstr>
      <vt:lpstr>Transformer：Encoder</vt:lpstr>
      <vt:lpstr>Transformer：Encoder</vt:lpstr>
      <vt:lpstr>Attention and Multi-Head Attention</vt:lpstr>
      <vt:lpstr>Attention and Multi-Head Attention</vt:lpstr>
      <vt:lpstr>Attention 相关性可视化</vt:lpstr>
      <vt:lpstr>Attention 相关性可视化</vt:lpstr>
      <vt:lpstr>Transformer: Add &amp; Norm</vt:lpstr>
      <vt:lpstr>Transformer: Feed Forward</vt:lpstr>
      <vt:lpstr>Transformer: Add &amp; Norm</vt:lpstr>
      <vt:lpstr>Transformer: Encoder</vt:lpstr>
      <vt:lpstr>“Original” Transformer (Vaswani et al., 2017).</vt:lpstr>
      <vt:lpstr>“Original” Transformer (Vaswani et al., 2017).</vt:lpstr>
      <vt:lpstr>任务：机器翻译 Machine Translation</vt:lpstr>
      <vt:lpstr>Transformer: Target</vt:lpstr>
      <vt:lpstr>Transformer: Target</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“Original” Transformer (Vaswani et al., 2017).</vt:lpstr>
      <vt:lpstr>Transformer 最终效果</vt:lpstr>
      <vt:lpstr>Transformer 优点</vt:lpstr>
      <vt:lpstr>PowerPoint 演示文稿</vt:lpstr>
      <vt:lpstr>从 Transformers 到大模型</vt:lpstr>
      <vt:lpstr>从 Transformers 到大模型</vt:lpstr>
      <vt:lpstr>2018 – The Inception of the LLM Era</vt:lpstr>
      <vt:lpstr>BERT</vt:lpstr>
      <vt:lpstr>BERT： from pre-training to Fine-Tuning </vt:lpstr>
      <vt:lpstr>MLM, Masked Language Modeling</vt:lpstr>
      <vt:lpstr>MLM, Masked Language Modeling</vt:lpstr>
      <vt:lpstr>GPT – Generative Pretrained Transformer</vt:lpstr>
      <vt:lpstr>GPT – Generative Pretrained Transformer</vt:lpstr>
      <vt:lpstr>GPT 系列</vt:lpstr>
      <vt:lpstr>GPT – Generative Pretrained Transformer</vt:lpstr>
      <vt:lpstr>PowerPoint 演示文稿</vt:lpstr>
      <vt:lpstr>选择 GPT 路线的原因</vt:lpstr>
      <vt:lpstr>对 Transformer 模型结构能力的思考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10433</cp:revision>
  <cp:lastPrinted>2023-09-08T09:14:01Z</cp:lastPrinted>
  <dcterms:created xsi:type="dcterms:W3CDTF">2020-08-28T08:44:19Z</dcterms:created>
  <dcterms:modified xsi:type="dcterms:W3CDTF">2024-02-29T15:06:42Z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